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67" r:id="rId3"/>
    <p:sldId id="268" r:id="rId4"/>
    <p:sldId id="269" r:id="rId5"/>
    <p:sldId id="270" r:id="rId6"/>
    <p:sldId id="257" r:id="rId7"/>
    <p:sldId id="259" r:id="rId8"/>
    <p:sldId id="258" r:id="rId9"/>
    <p:sldId id="261" r:id="rId10"/>
    <p:sldId id="260" r:id="rId11"/>
    <p:sldId id="262" r:id="rId12"/>
    <p:sldId id="277" r:id="rId13"/>
    <p:sldId id="265" r:id="rId14"/>
    <p:sldId id="279" r:id="rId15"/>
    <p:sldId id="298" r:id="rId16"/>
    <p:sldId id="299" r:id="rId17"/>
    <p:sldId id="271" r:id="rId18"/>
    <p:sldId id="272" r:id="rId19"/>
    <p:sldId id="273" r:id="rId20"/>
    <p:sldId id="274" r:id="rId21"/>
    <p:sldId id="275" r:id="rId22"/>
    <p:sldId id="276" r:id="rId23"/>
    <p:sldId id="281" r:id="rId24"/>
    <p:sldId id="283" r:id="rId25"/>
    <p:sldId id="297" r:id="rId26"/>
    <p:sldId id="286" r:id="rId27"/>
    <p:sldId id="287" r:id="rId28"/>
    <p:sldId id="288" r:id="rId29"/>
    <p:sldId id="289" r:id="rId30"/>
    <p:sldId id="293" r:id="rId31"/>
    <p:sldId id="291" r:id="rId32"/>
    <p:sldId id="295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chinappigiulio@gmail.com" TargetMode="External"/><Relationship Id="rId1" Type="http://schemas.openxmlformats.org/officeDocument/2006/relationships/hyperlink" Target="https://giuliochinappi.wordpress.com/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chinappigiulio@gmail.com" TargetMode="External"/><Relationship Id="rId1" Type="http://schemas.openxmlformats.org/officeDocument/2006/relationships/hyperlink" Target="https://giuliochinappi.wordpress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42B11-33B2-4F6D-B31B-9B1425B33F7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1192989-AA14-4491-AF83-AD4964C03E4E}">
      <dgm:prSet/>
      <dgm:spPr/>
      <dgm:t>
        <a:bodyPr/>
        <a:lstStyle/>
        <a:p>
          <a:r>
            <a:rPr lang="en-US" dirty="0" err="1"/>
            <a:t>Laureato</a:t>
          </a:r>
          <a:r>
            <a:rPr lang="en-US" dirty="0"/>
            <a:t> in </a:t>
          </a:r>
          <a:r>
            <a:rPr lang="en-US" dirty="0" err="1"/>
            <a:t>Scienze</a:t>
          </a:r>
          <a:r>
            <a:rPr lang="en-US" dirty="0"/>
            <a:t> </a:t>
          </a:r>
          <a:r>
            <a:rPr lang="en-US" dirty="0" err="1"/>
            <a:t>Politiche</a:t>
          </a:r>
          <a:r>
            <a:rPr lang="en-US" dirty="0"/>
            <a:t> </a:t>
          </a:r>
          <a:r>
            <a:rPr lang="en-US" dirty="0" err="1"/>
            <a:t>presso</a:t>
          </a:r>
          <a:r>
            <a:rPr lang="en-US" dirty="0"/>
            <a:t> </a:t>
          </a:r>
          <a:r>
            <a:rPr lang="en-US" dirty="0" err="1"/>
            <a:t>l’Università</a:t>
          </a:r>
          <a:r>
            <a:rPr lang="en-US" dirty="0"/>
            <a:t> di Roma – La Sapienza</a:t>
          </a:r>
        </a:p>
      </dgm:t>
    </dgm:pt>
    <dgm:pt modelId="{86C500C6-0F50-4DCF-A001-712A2CEC5932}" type="parTrans" cxnId="{B5196946-2704-4E41-BA46-F2BCF3813C87}">
      <dgm:prSet/>
      <dgm:spPr/>
      <dgm:t>
        <a:bodyPr/>
        <a:lstStyle/>
        <a:p>
          <a:endParaRPr lang="en-US"/>
        </a:p>
      </dgm:t>
    </dgm:pt>
    <dgm:pt modelId="{15632223-B48F-4E7C-BD0C-21418EA2791D}" type="sibTrans" cxnId="{B5196946-2704-4E41-BA46-F2BCF3813C87}">
      <dgm:prSet/>
      <dgm:spPr/>
      <dgm:t>
        <a:bodyPr/>
        <a:lstStyle/>
        <a:p>
          <a:endParaRPr lang="en-US"/>
        </a:p>
      </dgm:t>
    </dgm:pt>
    <dgm:pt modelId="{6A145889-0EA7-4ECD-91F2-1984B3397EE3}">
      <dgm:prSet/>
      <dgm:spPr/>
      <dgm:t>
        <a:bodyPr/>
        <a:lstStyle/>
        <a:p>
          <a:r>
            <a:rPr lang="it-IT" noProof="0" dirty="0" err="1"/>
            <a:t>Master's</a:t>
          </a:r>
          <a:r>
            <a:rPr lang="en-US" dirty="0"/>
            <a:t> degree in </a:t>
          </a:r>
          <a:r>
            <a:rPr lang="en-US" dirty="0" err="1"/>
            <a:t>Scienze</a:t>
          </a:r>
          <a:r>
            <a:rPr lang="en-US" dirty="0"/>
            <a:t> </a:t>
          </a:r>
          <a:r>
            <a:rPr lang="en-US" dirty="0" err="1"/>
            <a:t>della</a:t>
          </a:r>
          <a:r>
            <a:rPr lang="en-US" dirty="0"/>
            <a:t> </a:t>
          </a:r>
          <a:r>
            <a:rPr lang="en-US" dirty="0" err="1"/>
            <a:t>Popolazione</a:t>
          </a:r>
          <a:r>
            <a:rPr lang="en-US" dirty="0"/>
            <a:t> e </a:t>
          </a:r>
          <a:r>
            <a:rPr lang="en-US" dirty="0" err="1"/>
            <a:t>dello</a:t>
          </a:r>
          <a:r>
            <a:rPr lang="en-US" dirty="0"/>
            <a:t> </a:t>
          </a:r>
          <a:r>
            <a:rPr lang="en-US" dirty="0" err="1"/>
            <a:t>Sviluppo</a:t>
          </a:r>
          <a:r>
            <a:rPr lang="en-US" dirty="0"/>
            <a:t> </a:t>
          </a:r>
          <a:r>
            <a:rPr lang="en-US" dirty="0" err="1"/>
            <a:t>presso</a:t>
          </a:r>
          <a:r>
            <a:rPr lang="en-US" dirty="0"/>
            <a:t> </a:t>
          </a:r>
          <a:r>
            <a:rPr lang="en-US" dirty="0" err="1"/>
            <a:t>l’ULB</a:t>
          </a:r>
          <a:r>
            <a:rPr lang="en-US" dirty="0"/>
            <a:t> (</a:t>
          </a:r>
          <a:r>
            <a:rPr lang="en-US" dirty="0" err="1"/>
            <a:t>Bruxelles</a:t>
          </a:r>
          <a:r>
            <a:rPr lang="en-US" dirty="0"/>
            <a:t>, </a:t>
          </a:r>
          <a:r>
            <a:rPr lang="en-US" dirty="0" err="1"/>
            <a:t>Belgio</a:t>
          </a:r>
          <a:r>
            <a:rPr lang="en-US" dirty="0"/>
            <a:t>)</a:t>
          </a:r>
        </a:p>
      </dgm:t>
    </dgm:pt>
    <dgm:pt modelId="{977364EA-60DC-496A-BC93-78F8D660FA60}" type="parTrans" cxnId="{AD723A28-0891-4FEE-A794-BAA620074B59}">
      <dgm:prSet/>
      <dgm:spPr/>
      <dgm:t>
        <a:bodyPr/>
        <a:lstStyle/>
        <a:p>
          <a:endParaRPr lang="en-US"/>
        </a:p>
      </dgm:t>
    </dgm:pt>
    <dgm:pt modelId="{27D112F1-4DBF-48A5-B150-161A18A5A30B}" type="sibTrans" cxnId="{AD723A28-0891-4FEE-A794-BAA620074B59}">
      <dgm:prSet/>
      <dgm:spPr/>
      <dgm:t>
        <a:bodyPr/>
        <a:lstStyle/>
        <a:p>
          <a:endParaRPr lang="en-US"/>
        </a:p>
      </dgm:t>
    </dgm:pt>
    <dgm:pt modelId="{5A4429CF-F7F5-47F9-AC2D-543C1E174D66}">
      <dgm:prSet/>
      <dgm:spPr/>
      <dgm:t>
        <a:bodyPr/>
        <a:lstStyle/>
        <a:p>
          <a:r>
            <a:rPr lang="en-US" dirty="0"/>
            <a:t>Master of Education </a:t>
          </a:r>
          <a:r>
            <a:rPr lang="en-US" dirty="0" err="1"/>
            <a:t>presso</a:t>
          </a:r>
          <a:r>
            <a:rPr lang="en-US" dirty="0"/>
            <a:t> la </a:t>
          </a:r>
          <a:r>
            <a:rPr lang="en-US" dirty="0" err="1"/>
            <a:t>UoP</a:t>
          </a:r>
          <a:r>
            <a:rPr lang="en-US" dirty="0"/>
            <a:t> (Pasadena, California, USA)</a:t>
          </a:r>
        </a:p>
      </dgm:t>
    </dgm:pt>
    <dgm:pt modelId="{4F629194-FA8D-473A-AB90-A86EA77A054D}" type="parTrans" cxnId="{FD99993A-4FC7-406C-BBEB-77181F688395}">
      <dgm:prSet/>
      <dgm:spPr/>
      <dgm:t>
        <a:bodyPr/>
        <a:lstStyle/>
        <a:p>
          <a:endParaRPr lang="en-US"/>
        </a:p>
      </dgm:t>
    </dgm:pt>
    <dgm:pt modelId="{94C1734A-7064-4B3B-AAB1-7C330A36DFB4}" type="sibTrans" cxnId="{FD99993A-4FC7-406C-BBEB-77181F688395}">
      <dgm:prSet/>
      <dgm:spPr/>
      <dgm:t>
        <a:bodyPr/>
        <a:lstStyle/>
        <a:p>
          <a:endParaRPr lang="en-US"/>
        </a:p>
      </dgm:t>
    </dgm:pt>
    <dgm:pt modelId="{A589C1BE-7AAD-4976-81DE-73A70EE16803}">
      <dgm:prSet/>
      <dgm:spPr/>
      <dgm:t>
        <a:bodyPr/>
        <a:lstStyle/>
        <a:p>
          <a:r>
            <a:rPr lang="en-US" dirty="0"/>
            <a:t>Dal 2012 </a:t>
          </a:r>
          <a:r>
            <a:rPr lang="en-US" dirty="0" err="1"/>
            <a:t>si</a:t>
          </a:r>
          <a:r>
            <a:rPr lang="en-US" dirty="0"/>
            <a:t> </a:t>
          </a:r>
          <a:r>
            <a:rPr lang="en-US" dirty="0" err="1"/>
            <a:t>occupa</a:t>
          </a:r>
          <a:r>
            <a:rPr lang="en-US" dirty="0"/>
            <a:t> </a:t>
          </a:r>
          <a:r>
            <a:rPr lang="en-US" dirty="0" err="1"/>
            <a:t>dell’Asia</a:t>
          </a:r>
          <a:r>
            <a:rPr lang="en-US" dirty="0"/>
            <a:t> </a:t>
          </a:r>
          <a:r>
            <a:rPr lang="en-US" dirty="0" err="1"/>
            <a:t>sud</a:t>
          </a:r>
          <a:r>
            <a:rPr lang="en-US" dirty="0"/>
            <a:t>-orientale e in </a:t>
          </a:r>
          <a:r>
            <a:rPr lang="en-US" dirty="0" err="1"/>
            <a:t>particolare</a:t>
          </a:r>
          <a:r>
            <a:rPr lang="en-US" dirty="0"/>
            <a:t> del Vietnam</a:t>
          </a:r>
        </a:p>
      </dgm:t>
    </dgm:pt>
    <dgm:pt modelId="{8234EAB1-4662-4E61-8411-BE8856990A6A}" type="parTrans" cxnId="{3AC71124-90A2-4EFE-96A8-A1AF03876202}">
      <dgm:prSet/>
      <dgm:spPr/>
      <dgm:t>
        <a:bodyPr/>
        <a:lstStyle/>
        <a:p>
          <a:endParaRPr lang="en-US"/>
        </a:p>
      </dgm:t>
    </dgm:pt>
    <dgm:pt modelId="{809FD99C-7395-44AD-AF4E-525B63915569}" type="sibTrans" cxnId="{3AC71124-90A2-4EFE-96A8-A1AF03876202}">
      <dgm:prSet/>
      <dgm:spPr/>
      <dgm:t>
        <a:bodyPr/>
        <a:lstStyle/>
        <a:p>
          <a:endParaRPr lang="en-US"/>
        </a:p>
      </dgm:t>
    </dgm:pt>
    <dgm:pt modelId="{A570B8EF-80CE-41E6-AE93-47791812444B}">
      <dgm:prSet/>
      <dgm:spPr/>
      <dgm:t>
        <a:bodyPr/>
        <a:lstStyle/>
        <a:p>
          <a:r>
            <a:rPr lang="en-US" dirty="0" err="1"/>
            <a:t>Autore</a:t>
          </a:r>
          <a:r>
            <a:rPr lang="en-US" dirty="0"/>
            <a:t> di libri e </a:t>
          </a:r>
          <a:r>
            <a:rPr lang="en-US" dirty="0" err="1"/>
            <a:t>articoli</a:t>
          </a:r>
          <a:r>
            <a:rPr lang="en-US" dirty="0"/>
            <a:t> </a:t>
          </a:r>
          <a:r>
            <a:rPr lang="en-US" dirty="0" err="1"/>
            <a:t>sul</a:t>
          </a:r>
          <a:r>
            <a:rPr lang="en-US" dirty="0"/>
            <a:t> Vietnam, </a:t>
          </a:r>
          <a:r>
            <a:rPr lang="en-US" dirty="0" err="1"/>
            <a:t>sull’Asia</a:t>
          </a:r>
          <a:r>
            <a:rPr lang="en-US" dirty="0"/>
            <a:t> </a:t>
          </a:r>
          <a:r>
            <a:rPr lang="en-US" dirty="0" err="1"/>
            <a:t>sud</a:t>
          </a:r>
          <a:r>
            <a:rPr lang="en-US" dirty="0"/>
            <a:t>-orientale e </a:t>
          </a:r>
          <a:r>
            <a:rPr lang="en-US" dirty="0" err="1"/>
            <a:t>su</a:t>
          </a:r>
          <a:r>
            <a:rPr lang="en-US" dirty="0"/>
            <a:t> </a:t>
          </a:r>
          <a:r>
            <a:rPr lang="en-US" dirty="0" err="1"/>
            <a:t>altre</a:t>
          </a:r>
          <a:r>
            <a:rPr lang="en-US" dirty="0"/>
            <a:t> </a:t>
          </a:r>
          <a:r>
            <a:rPr lang="en-US" dirty="0" err="1"/>
            <a:t>questioni</a:t>
          </a:r>
          <a:r>
            <a:rPr lang="en-US" dirty="0"/>
            <a:t> di </a:t>
          </a:r>
          <a:r>
            <a:rPr lang="en-US" dirty="0" err="1"/>
            <a:t>geopolitica</a:t>
          </a:r>
          <a:r>
            <a:rPr lang="en-US" dirty="0"/>
            <a:t> e </a:t>
          </a:r>
          <a:r>
            <a:rPr lang="en-US" dirty="0" err="1"/>
            <a:t>politica</a:t>
          </a:r>
          <a:r>
            <a:rPr lang="en-US" dirty="0"/>
            <a:t> </a:t>
          </a:r>
          <a:r>
            <a:rPr lang="en-US" dirty="0" err="1"/>
            <a:t>internazionale</a:t>
          </a:r>
          <a:endParaRPr lang="en-US" dirty="0"/>
        </a:p>
      </dgm:t>
    </dgm:pt>
    <dgm:pt modelId="{D10DCDAD-28F3-4B79-AF30-C2DFEBD1688D}" type="parTrans" cxnId="{D8CD0F60-7B25-4AD8-951D-E72E03ABA615}">
      <dgm:prSet/>
      <dgm:spPr/>
      <dgm:t>
        <a:bodyPr/>
        <a:lstStyle/>
        <a:p>
          <a:endParaRPr lang="en-US"/>
        </a:p>
      </dgm:t>
    </dgm:pt>
    <dgm:pt modelId="{1C556287-D01B-43E0-B6C5-774BFE341798}" type="sibTrans" cxnId="{D8CD0F60-7B25-4AD8-951D-E72E03ABA615}">
      <dgm:prSet/>
      <dgm:spPr/>
      <dgm:t>
        <a:bodyPr/>
        <a:lstStyle/>
        <a:p>
          <a:endParaRPr lang="en-US"/>
        </a:p>
      </dgm:t>
    </dgm:pt>
    <dgm:pt modelId="{973CED50-90DF-484A-8921-51B334AFC197}">
      <dgm:prSet/>
      <dgm:spPr/>
      <dgm:t>
        <a:bodyPr/>
        <a:lstStyle/>
        <a:p>
          <a:r>
            <a:rPr lang="en-US" dirty="0" err="1"/>
            <a:t>Vincitore</a:t>
          </a:r>
          <a:r>
            <a:rPr lang="en-US" dirty="0"/>
            <a:t> del Premio A per la </a:t>
          </a:r>
          <a:r>
            <a:rPr lang="en-US" dirty="0" err="1"/>
            <a:t>preservazione</a:t>
          </a:r>
          <a:r>
            <a:rPr lang="en-US" dirty="0"/>
            <a:t> </a:t>
          </a:r>
          <a:r>
            <a:rPr lang="en-US" dirty="0" err="1"/>
            <a:t>dell’ideologia</a:t>
          </a:r>
          <a:r>
            <a:rPr lang="en-US" dirty="0"/>
            <a:t> del </a:t>
          </a:r>
          <a:r>
            <a:rPr lang="en-US" dirty="0" err="1"/>
            <a:t>Partito</a:t>
          </a:r>
          <a:r>
            <a:rPr lang="en-US" dirty="0"/>
            <a:t> </a:t>
          </a:r>
          <a:r>
            <a:rPr lang="en-US" dirty="0" err="1"/>
            <a:t>Comunista</a:t>
          </a:r>
          <a:r>
            <a:rPr lang="en-US" dirty="0"/>
            <a:t> del Vietnam (2024)</a:t>
          </a:r>
        </a:p>
      </dgm:t>
    </dgm:pt>
    <dgm:pt modelId="{1266200D-BFC0-4C7D-9049-7B3C13AEC2A0}" type="parTrans" cxnId="{B949E28D-DAD7-48BB-BDAA-98EDCCE09C0D}">
      <dgm:prSet/>
      <dgm:spPr/>
      <dgm:t>
        <a:bodyPr/>
        <a:lstStyle/>
        <a:p>
          <a:endParaRPr lang="en-US"/>
        </a:p>
      </dgm:t>
    </dgm:pt>
    <dgm:pt modelId="{5E96395A-C140-4650-9D54-7C9BE84472EB}" type="sibTrans" cxnId="{B949E28D-DAD7-48BB-BDAA-98EDCCE09C0D}">
      <dgm:prSet/>
      <dgm:spPr/>
      <dgm:t>
        <a:bodyPr/>
        <a:lstStyle/>
        <a:p>
          <a:endParaRPr lang="en-US"/>
        </a:p>
      </dgm:t>
    </dgm:pt>
    <dgm:pt modelId="{B1B0D088-668A-4F33-B3E7-6AF8D67553F4}">
      <dgm:prSet/>
      <dgm:spPr/>
      <dgm:t>
        <a:bodyPr/>
        <a:lstStyle/>
        <a:p>
          <a:r>
            <a:rPr lang="en-US" dirty="0" err="1"/>
            <a:t>Fondatore</a:t>
          </a:r>
          <a:r>
            <a:rPr lang="en-US" dirty="0"/>
            <a:t> e </a:t>
          </a:r>
          <a:r>
            <a:rPr lang="en-US" dirty="0" err="1"/>
            <a:t>curatore</a:t>
          </a:r>
          <a:r>
            <a:rPr lang="en-US" dirty="0"/>
            <a:t> di </a:t>
          </a:r>
          <a:r>
            <a:rPr lang="en-US" dirty="0">
              <a:hlinkClick xmlns:r="http://schemas.openxmlformats.org/officeDocument/2006/relationships" r:id="rId1"/>
            </a:rPr>
            <a:t>World Politics Blog</a:t>
          </a:r>
          <a:endParaRPr lang="en-US" dirty="0"/>
        </a:p>
      </dgm:t>
    </dgm:pt>
    <dgm:pt modelId="{05C0B94D-9E2A-4090-B530-0EA11E9DA465}" type="parTrans" cxnId="{30C0FAEB-8B5E-4DDC-A57B-0F76B895E78A}">
      <dgm:prSet/>
      <dgm:spPr/>
      <dgm:t>
        <a:bodyPr/>
        <a:lstStyle/>
        <a:p>
          <a:endParaRPr lang="en-US"/>
        </a:p>
      </dgm:t>
    </dgm:pt>
    <dgm:pt modelId="{2975B3E7-9C1C-41BE-8790-70B642B7B1FC}" type="sibTrans" cxnId="{30C0FAEB-8B5E-4DDC-A57B-0F76B895E78A}">
      <dgm:prSet/>
      <dgm:spPr/>
      <dgm:t>
        <a:bodyPr/>
        <a:lstStyle/>
        <a:p>
          <a:endParaRPr lang="en-US"/>
        </a:p>
      </dgm:t>
    </dgm:pt>
    <dgm:pt modelId="{7FED0C84-66DD-4573-A34A-0B881469BB15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chinappigiulio@gmail.com</a:t>
          </a:r>
          <a:r>
            <a:rPr lang="en-US"/>
            <a:t> </a:t>
          </a:r>
        </a:p>
      </dgm:t>
    </dgm:pt>
    <dgm:pt modelId="{78B45271-B12C-4076-9590-57EFE815893D}" type="parTrans" cxnId="{5E310760-E8FE-4D3F-AFCD-275F4FAF4BE9}">
      <dgm:prSet/>
      <dgm:spPr/>
      <dgm:t>
        <a:bodyPr/>
        <a:lstStyle/>
        <a:p>
          <a:endParaRPr lang="en-US"/>
        </a:p>
      </dgm:t>
    </dgm:pt>
    <dgm:pt modelId="{6658674A-881F-4C76-BBE5-3ABEFAA423E9}" type="sibTrans" cxnId="{5E310760-E8FE-4D3F-AFCD-275F4FAF4BE9}">
      <dgm:prSet/>
      <dgm:spPr/>
      <dgm:t>
        <a:bodyPr/>
        <a:lstStyle/>
        <a:p>
          <a:endParaRPr lang="en-US"/>
        </a:p>
      </dgm:t>
    </dgm:pt>
    <dgm:pt modelId="{ADBF774A-C78D-42E4-A85B-2BF21BE8F066}" type="pres">
      <dgm:prSet presAssocID="{F6542B11-33B2-4F6D-B31B-9B1425B33F7D}" presName="vert0" presStyleCnt="0">
        <dgm:presLayoutVars>
          <dgm:dir/>
          <dgm:animOne val="branch"/>
          <dgm:animLvl val="lvl"/>
        </dgm:presLayoutVars>
      </dgm:prSet>
      <dgm:spPr/>
    </dgm:pt>
    <dgm:pt modelId="{9D4FB3C5-151C-42F8-B464-5C8799D83C5A}" type="pres">
      <dgm:prSet presAssocID="{61192989-AA14-4491-AF83-AD4964C03E4E}" presName="thickLine" presStyleLbl="alignNode1" presStyleIdx="0" presStyleCnt="8"/>
      <dgm:spPr/>
    </dgm:pt>
    <dgm:pt modelId="{75EF0DFE-FB31-4678-A904-8BEC2D3A32EE}" type="pres">
      <dgm:prSet presAssocID="{61192989-AA14-4491-AF83-AD4964C03E4E}" presName="horz1" presStyleCnt="0"/>
      <dgm:spPr/>
    </dgm:pt>
    <dgm:pt modelId="{0E0C0561-25B2-4A62-B9D9-6DB754DC687D}" type="pres">
      <dgm:prSet presAssocID="{61192989-AA14-4491-AF83-AD4964C03E4E}" presName="tx1" presStyleLbl="revTx" presStyleIdx="0" presStyleCnt="8"/>
      <dgm:spPr/>
    </dgm:pt>
    <dgm:pt modelId="{6B03CB2C-6F4A-4DF2-87FF-ED4326EC2BEC}" type="pres">
      <dgm:prSet presAssocID="{61192989-AA14-4491-AF83-AD4964C03E4E}" presName="vert1" presStyleCnt="0"/>
      <dgm:spPr/>
    </dgm:pt>
    <dgm:pt modelId="{EC0D9644-6927-4A94-B397-E8581BF95526}" type="pres">
      <dgm:prSet presAssocID="{6A145889-0EA7-4ECD-91F2-1984B3397EE3}" presName="thickLine" presStyleLbl="alignNode1" presStyleIdx="1" presStyleCnt="8"/>
      <dgm:spPr/>
    </dgm:pt>
    <dgm:pt modelId="{65DF0496-E45D-4F23-84E9-4EB2A40716A9}" type="pres">
      <dgm:prSet presAssocID="{6A145889-0EA7-4ECD-91F2-1984B3397EE3}" presName="horz1" presStyleCnt="0"/>
      <dgm:spPr/>
    </dgm:pt>
    <dgm:pt modelId="{8B46EB6A-7BA4-4976-AE17-E825B44F5BD4}" type="pres">
      <dgm:prSet presAssocID="{6A145889-0EA7-4ECD-91F2-1984B3397EE3}" presName="tx1" presStyleLbl="revTx" presStyleIdx="1" presStyleCnt="8"/>
      <dgm:spPr/>
    </dgm:pt>
    <dgm:pt modelId="{54574D7D-9A9A-4BFB-8F4C-8F476C03AE08}" type="pres">
      <dgm:prSet presAssocID="{6A145889-0EA7-4ECD-91F2-1984B3397EE3}" presName="vert1" presStyleCnt="0"/>
      <dgm:spPr/>
    </dgm:pt>
    <dgm:pt modelId="{0A890858-EF14-4BB0-9522-B786F421DD28}" type="pres">
      <dgm:prSet presAssocID="{5A4429CF-F7F5-47F9-AC2D-543C1E174D66}" presName="thickLine" presStyleLbl="alignNode1" presStyleIdx="2" presStyleCnt="8"/>
      <dgm:spPr/>
    </dgm:pt>
    <dgm:pt modelId="{D9AA3B18-3F1E-48A5-8753-9670E8E64F9A}" type="pres">
      <dgm:prSet presAssocID="{5A4429CF-F7F5-47F9-AC2D-543C1E174D66}" presName="horz1" presStyleCnt="0"/>
      <dgm:spPr/>
    </dgm:pt>
    <dgm:pt modelId="{2ECBC0C0-632E-4BD7-A9C3-090E5700D027}" type="pres">
      <dgm:prSet presAssocID="{5A4429CF-F7F5-47F9-AC2D-543C1E174D66}" presName="tx1" presStyleLbl="revTx" presStyleIdx="2" presStyleCnt="8"/>
      <dgm:spPr/>
    </dgm:pt>
    <dgm:pt modelId="{D2176E4D-ECD3-4D7A-B74E-12E66AD357FE}" type="pres">
      <dgm:prSet presAssocID="{5A4429CF-F7F5-47F9-AC2D-543C1E174D66}" presName="vert1" presStyleCnt="0"/>
      <dgm:spPr/>
    </dgm:pt>
    <dgm:pt modelId="{1309A8B5-8D1D-4AEC-92C4-DEB917B4CE3D}" type="pres">
      <dgm:prSet presAssocID="{A589C1BE-7AAD-4976-81DE-73A70EE16803}" presName="thickLine" presStyleLbl="alignNode1" presStyleIdx="3" presStyleCnt="8"/>
      <dgm:spPr/>
    </dgm:pt>
    <dgm:pt modelId="{DACEDC27-86B2-4D63-80C5-544247925AB8}" type="pres">
      <dgm:prSet presAssocID="{A589C1BE-7AAD-4976-81DE-73A70EE16803}" presName="horz1" presStyleCnt="0"/>
      <dgm:spPr/>
    </dgm:pt>
    <dgm:pt modelId="{2557964E-1132-4AA1-A1DB-95F3B18254F9}" type="pres">
      <dgm:prSet presAssocID="{A589C1BE-7AAD-4976-81DE-73A70EE16803}" presName="tx1" presStyleLbl="revTx" presStyleIdx="3" presStyleCnt="8"/>
      <dgm:spPr/>
    </dgm:pt>
    <dgm:pt modelId="{69E0DC18-62C9-4432-853D-C2A3E99D9A7D}" type="pres">
      <dgm:prSet presAssocID="{A589C1BE-7AAD-4976-81DE-73A70EE16803}" presName="vert1" presStyleCnt="0"/>
      <dgm:spPr/>
    </dgm:pt>
    <dgm:pt modelId="{987DEF19-5928-47E9-9762-204B8A2F7962}" type="pres">
      <dgm:prSet presAssocID="{A570B8EF-80CE-41E6-AE93-47791812444B}" presName="thickLine" presStyleLbl="alignNode1" presStyleIdx="4" presStyleCnt="8"/>
      <dgm:spPr/>
    </dgm:pt>
    <dgm:pt modelId="{67BA00D0-EA78-4DB3-AF48-4CF9A7F32C55}" type="pres">
      <dgm:prSet presAssocID="{A570B8EF-80CE-41E6-AE93-47791812444B}" presName="horz1" presStyleCnt="0"/>
      <dgm:spPr/>
    </dgm:pt>
    <dgm:pt modelId="{C437CCE0-4265-44AB-BF06-5D9FBE063789}" type="pres">
      <dgm:prSet presAssocID="{A570B8EF-80CE-41E6-AE93-47791812444B}" presName="tx1" presStyleLbl="revTx" presStyleIdx="4" presStyleCnt="8"/>
      <dgm:spPr/>
    </dgm:pt>
    <dgm:pt modelId="{DE1B1EA4-8AF3-432A-9427-0745F0FB8EF8}" type="pres">
      <dgm:prSet presAssocID="{A570B8EF-80CE-41E6-AE93-47791812444B}" presName="vert1" presStyleCnt="0"/>
      <dgm:spPr/>
    </dgm:pt>
    <dgm:pt modelId="{289A5DB9-F88C-477A-BD76-173F12B7701B}" type="pres">
      <dgm:prSet presAssocID="{973CED50-90DF-484A-8921-51B334AFC197}" presName="thickLine" presStyleLbl="alignNode1" presStyleIdx="5" presStyleCnt="8"/>
      <dgm:spPr/>
    </dgm:pt>
    <dgm:pt modelId="{563A8D8C-3FD4-415C-8425-FCCA276A33C0}" type="pres">
      <dgm:prSet presAssocID="{973CED50-90DF-484A-8921-51B334AFC197}" presName="horz1" presStyleCnt="0"/>
      <dgm:spPr/>
    </dgm:pt>
    <dgm:pt modelId="{A35EBB63-10D0-4E6A-9FA6-3BB8480E7506}" type="pres">
      <dgm:prSet presAssocID="{973CED50-90DF-484A-8921-51B334AFC197}" presName="tx1" presStyleLbl="revTx" presStyleIdx="5" presStyleCnt="8"/>
      <dgm:spPr/>
    </dgm:pt>
    <dgm:pt modelId="{F011B927-2040-440B-AB33-01960E83751E}" type="pres">
      <dgm:prSet presAssocID="{973CED50-90DF-484A-8921-51B334AFC197}" presName="vert1" presStyleCnt="0"/>
      <dgm:spPr/>
    </dgm:pt>
    <dgm:pt modelId="{F3796CE0-84F9-4B9B-9C0B-92459E70BECE}" type="pres">
      <dgm:prSet presAssocID="{B1B0D088-668A-4F33-B3E7-6AF8D67553F4}" presName="thickLine" presStyleLbl="alignNode1" presStyleIdx="6" presStyleCnt="8"/>
      <dgm:spPr/>
    </dgm:pt>
    <dgm:pt modelId="{066D54A4-CF4E-4CF1-9917-F8106A8D4E66}" type="pres">
      <dgm:prSet presAssocID="{B1B0D088-668A-4F33-B3E7-6AF8D67553F4}" presName="horz1" presStyleCnt="0"/>
      <dgm:spPr/>
    </dgm:pt>
    <dgm:pt modelId="{7F100164-E42F-44C0-A007-D9851173D530}" type="pres">
      <dgm:prSet presAssocID="{B1B0D088-668A-4F33-B3E7-6AF8D67553F4}" presName="tx1" presStyleLbl="revTx" presStyleIdx="6" presStyleCnt="8"/>
      <dgm:spPr/>
    </dgm:pt>
    <dgm:pt modelId="{976B7C73-0ACA-412E-99E6-1B3D753BE7FE}" type="pres">
      <dgm:prSet presAssocID="{B1B0D088-668A-4F33-B3E7-6AF8D67553F4}" presName="vert1" presStyleCnt="0"/>
      <dgm:spPr/>
    </dgm:pt>
    <dgm:pt modelId="{314AF1ED-54DC-479D-92C1-B11B794BB67A}" type="pres">
      <dgm:prSet presAssocID="{7FED0C84-66DD-4573-A34A-0B881469BB15}" presName="thickLine" presStyleLbl="alignNode1" presStyleIdx="7" presStyleCnt="8"/>
      <dgm:spPr/>
    </dgm:pt>
    <dgm:pt modelId="{E4376A44-1621-4A7D-8F57-ABF946C20297}" type="pres">
      <dgm:prSet presAssocID="{7FED0C84-66DD-4573-A34A-0B881469BB15}" presName="horz1" presStyleCnt="0"/>
      <dgm:spPr/>
    </dgm:pt>
    <dgm:pt modelId="{965C8227-8E10-450D-BE6D-0E4F0D995FCF}" type="pres">
      <dgm:prSet presAssocID="{7FED0C84-66DD-4573-A34A-0B881469BB15}" presName="tx1" presStyleLbl="revTx" presStyleIdx="7" presStyleCnt="8"/>
      <dgm:spPr/>
    </dgm:pt>
    <dgm:pt modelId="{25AF4681-FE63-4BC2-8AC3-4FEBE2017598}" type="pres">
      <dgm:prSet presAssocID="{7FED0C84-66DD-4573-A34A-0B881469BB15}" presName="vert1" presStyleCnt="0"/>
      <dgm:spPr/>
    </dgm:pt>
  </dgm:ptLst>
  <dgm:cxnLst>
    <dgm:cxn modelId="{B078CF22-F400-4D57-ACC4-619EB0122EB3}" type="presOf" srcId="{F6542B11-33B2-4F6D-B31B-9B1425B33F7D}" destId="{ADBF774A-C78D-42E4-A85B-2BF21BE8F066}" srcOrd="0" destOrd="0" presId="urn:microsoft.com/office/officeart/2008/layout/LinedList"/>
    <dgm:cxn modelId="{3AC71124-90A2-4EFE-96A8-A1AF03876202}" srcId="{F6542B11-33B2-4F6D-B31B-9B1425B33F7D}" destId="{A589C1BE-7AAD-4976-81DE-73A70EE16803}" srcOrd="3" destOrd="0" parTransId="{8234EAB1-4662-4E61-8411-BE8856990A6A}" sibTransId="{809FD99C-7395-44AD-AF4E-525B63915569}"/>
    <dgm:cxn modelId="{AD723A28-0891-4FEE-A794-BAA620074B59}" srcId="{F6542B11-33B2-4F6D-B31B-9B1425B33F7D}" destId="{6A145889-0EA7-4ECD-91F2-1984B3397EE3}" srcOrd="1" destOrd="0" parTransId="{977364EA-60DC-496A-BC93-78F8D660FA60}" sibTransId="{27D112F1-4DBF-48A5-B150-161A18A5A30B}"/>
    <dgm:cxn modelId="{B1413031-C595-40DB-97B4-A79F46940561}" type="presOf" srcId="{973CED50-90DF-484A-8921-51B334AFC197}" destId="{A35EBB63-10D0-4E6A-9FA6-3BB8480E7506}" srcOrd="0" destOrd="0" presId="urn:microsoft.com/office/officeart/2008/layout/LinedList"/>
    <dgm:cxn modelId="{8095E537-A989-4F22-83AC-FFF936D40D0E}" type="presOf" srcId="{7FED0C84-66DD-4573-A34A-0B881469BB15}" destId="{965C8227-8E10-450D-BE6D-0E4F0D995FCF}" srcOrd="0" destOrd="0" presId="urn:microsoft.com/office/officeart/2008/layout/LinedList"/>
    <dgm:cxn modelId="{FD99993A-4FC7-406C-BBEB-77181F688395}" srcId="{F6542B11-33B2-4F6D-B31B-9B1425B33F7D}" destId="{5A4429CF-F7F5-47F9-AC2D-543C1E174D66}" srcOrd="2" destOrd="0" parTransId="{4F629194-FA8D-473A-AB90-A86EA77A054D}" sibTransId="{94C1734A-7064-4B3B-AAB1-7C330A36DFB4}"/>
    <dgm:cxn modelId="{5E310760-E8FE-4D3F-AFCD-275F4FAF4BE9}" srcId="{F6542B11-33B2-4F6D-B31B-9B1425B33F7D}" destId="{7FED0C84-66DD-4573-A34A-0B881469BB15}" srcOrd="7" destOrd="0" parTransId="{78B45271-B12C-4076-9590-57EFE815893D}" sibTransId="{6658674A-881F-4C76-BBE5-3ABEFAA423E9}"/>
    <dgm:cxn modelId="{D8CD0F60-7B25-4AD8-951D-E72E03ABA615}" srcId="{F6542B11-33B2-4F6D-B31B-9B1425B33F7D}" destId="{A570B8EF-80CE-41E6-AE93-47791812444B}" srcOrd="4" destOrd="0" parTransId="{D10DCDAD-28F3-4B79-AF30-C2DFEBD1688D}" sibTransId="{1C556287-D01B-43E0-B6C5-774BFE341798}"/>
    <dgm:cxn modelId="{4C8D6662-3A1A-430A-B732-5D9D3676C096}" type="presOf" srcId="{B1B0D088-668A-4F33-B3E7-6AF8D67553F4}" destId="{7F100164-E42F-44C0-A007-D9851173D530}" srcOrd="0" destOrd="0" presId="urn:microsoft.com/office/officeart/2008/layout/LinedList"/>
    <dgm:cxn modelId="{B5196946-2704-4E41-BA46-F2BCF3813C87}" srcId="{F6542B11-33B2-4F6D-B31B-9B1425B33F7D}" destId="{61192989-AA14-4491-AF83-AD4964C03E4E}" srcOrd="0" destOrd="0" parTransId="{86C500C6-0F50-4DCF-A001-712A2CEC5932}" sibTransId="{15632223-B48F-4E7C-BD0C-21418EA2791D}"/>
    <dgm:cxn modelId="{584E9A51-26D1-4598-BD01-D0EB75668382}" type="presOf" srcId="{61192989-AA14-4491-AF83-AD4964C03E4E}" destId="{0E0C0561-25B2-4A62-B9D9-6DB754DC687D}" srcOrd="0" destOrd="0" presId="urn:microsoft.com/office/officeart/2008/layout/LinedList"/>
    <dgm:cxn modelId="{08ECE55A-2E68-43D6-B89B-7FC40B7AC4A0}" type="presOf" srcId="{A589C1BE-7AAD-4976-81DE-73A70EE16803}" destId="{2557964E-1132-4AA1-A1DB-95F3B18254F9}" srcOrd="0" destOrd="0" presId="urn:microsoft.com/office/officeart/2008/layout/LinedList"/>
    <dgm:cxn modelId="{B949E28D-DAD7-48BB-BDAA-98EDCCE09C0D}" srcId="{F6542B11-33B2-4F6D-B31B-9B1425B33F7D}" destId="{973CED50-90DF-484A-8921-51B334AFC197}" srcOrd="5" destOrd="0" parTransId="{1266200D-BFC0-4C7D-9049-7B3C13AEC2A0}" sibTransId="{5E96395A-C140-4650-9D54-7C9BE84472EB}"/>
    <dgm:cxn modelId="{AD1FB7A8-D30B-4C91-B33D-5A54BD0AFABE}" type="presOf" srcId="{A570B8EF-80CE-41E6-AE93-47791812444B}" destId="{C437CCE0-4265-44AB-BF06-5D9FBE063789}" srcOrd="0" destOrd="0" presId="urn:microsoft.com/office/officeart/2008/layout/LinedList"/>
    <dgm:cxn modelId="{F705D6B5-4BB8-4253-A27E-B67BDFD198AE}" type="presOf" srcId="{5A4429CF-F7F5-47F9-AC2D-543C1E174D66}" destId="{2ECBC0C0-632E-4BD7-A9C3-090E5700D027}" srcOrd="0" destOrd="0" presId="urn:microsoft.com/office/officeart/2008/layout/LinedList"/>
    <dgm:cxn modelId="{30C0FAEB-8B5E-4DDC-A57B-0F76B895E78A}" srcId="{F6542B11-33B2-4F6D-B31B-9B1425B33F7D}" destId="{B1B0D088-668A-4F33-B3E7-6AF8D67553F4}" srcOrd="6" destOrd="0" parTransId="{05C0B94D-9E2A-4090-B530-0EA11E9DA465}" sibTransId="{2975B3E7-9C1C-41BE-8790-70B642B7B1FC}"/>
    <dgm:cxn modelId="{2884E1FC-41C3-4856-8602-0F21046A476A}" type="presOf" srcId="{6A145889-0EA7-4ECD-91F2-1984B3397EE3}" destId="{8B46EB6A-7BA4-4976-AE17-E825B44F5BD4}" srcOrd="0" destOrd="0" presId="urn:microsoft.com/office/officeart/2008/layout/LinedList"/>
    <dgm:cxn modelId="{F40549F0-2B73-4C39-926F-6B7275D5CE3B}" type="presParOf" srcId="{ADBF774A-C78D-42E4-A85B-2BF21BE8F066}" destId="{9D4FB3C5-151C-42F8-B464-5C8799D83C5A}" srcOrd="0" destOrd="0" presId="urn:microsoft.com/office/officeart/2008/layout/LinedList"/>
    <dgm:cxn modelId="{85DD6EF3-DC4E-40B7-8D4A-57710FF0EEF7}" type="presParOf" srcId="{ADBF774A-C78D-42E4-A85B-2BF21BE8F066}" destId="{75EF0DFE-FB31-4678-A904-8BEC2D3A32EE}" srcOrd="1" destOrd="0" presId="urn:microsoft.com/office/officeart/2008/layout/LinedList"/>
    <dgm:cxn modelId="{4EC47038-C4B4-4C15-8181-CBBB031FE865}" type="presParOf" srcId="{75EF0DFE-FB31-4678-A904-8BEC2D3A32EE}" destId="{0E0C0561-25B2-4A62-B9D9-6DB754DC687D}" srcOrd="0" destOrd="0" presId="urn:microsoft.com/office/officeart/2008/layout/LinedList"/>
    <dgm:cxn modelId="{50FD5818-CE59-4D25-B6B1-C4E4061642AB}" type="presParOf" srcId="{75EF0DFE-FB31-4678-A904-8BEC2D3A32EE}" destId="{6B03CB2C-6F4A-4DF2-87FF-ED4326EC2BEC}" srcOrd="1" destOrd="0" presId="urn:microsoft.com/office/officeart/2008/layout/LinedList"/>
    <dgm:cxn modelId="{E418BA77-5162-4A7C-8056-B5B84C397742}" type="presParOf" srcId="{ADBF774A-C78D-42E4-A85B-2BF21BE8F066}" destId="{EC0D9644-6927-4A94-B397-E8581BF95526}" srcOrd="2" destOrd="0" presId="urn:microsoft.com/office/officeart/2008/layout/LinedList"/>
    <dgm:cxn modelId="{139E8F5F-1D07-4224-B691-15BD22CE888E}" type="presParOf" srcId="{ADBF774A-C78D-42E4-A85B-2BF21BE8F066}" destId="{65DF0496-E45D-4F23-84E9-4EB2A40716A9}" srcOrd="3" destOrd="0" presId="urn:microsoft.com/office/officeart/2008/layout/LinedList"/>
    <dgm:cxn modelId="{D80F1332-E78B-48AC-9C10-A97D7B483E46}" type="presParOf" srcId="{65DF0496-E45D-4F23-84E9-4EB2A40716A9}" destId="{8B46EB6A-7BA4-4976-AE17-E825B44F5BD4}" srcOrd="0" destOrd="0" presId="urn:microsoft.com/office/officeart/2008/layout/LinedList"/>
    <dgm:cxn modelId="{D374553F-64C7-4341-BB06-D47181A15A64}" type="presParOf" srcId="{65DF0496-E45D-4F23-84E9-4EB2A40716A9}" destId="{54574D7D-9A9A-4BFB-8F4C-8F476C03AE08}" srcOrd="1" destOrd="0" presId="urn:microsoft.com/office/officeart/2008/layout/LinedList"/>
    <dgm:cxn modelId="{8F6D0E54-7DE9-4E34-891F-3E3F4CA292E3}" type="presParOf" srcId="{ADBF774A-C78D-42E4-A85B-2BF21BE8F066}" destId="{0A890858-EF14-4BB0-9522-B786F421DD28}" srcOrd="4" destOrd="0" presId="urn:microsoft.com/office/officeart/2008/layout/LinedList"/>
    <dgm:cxn modelId="{CB6BB390-2830-4BA9-A7CC-D1DA11BEC467}" type="presParOf" srcId="{ADBF774A-C78D-42E4-A85B-2BF21BE8F066}" destId="{D9AA3B18-3F1E-48A5-8753-9670E8E64F9A}" srcOrd="5" destOrd="0" presId="urn:microsoft.com/office/officeart/2008/layout/LinedList"/>
    <dgm:cxn modelId="{2A6675BF-80F9-4DAD-AFAC-C57430D10218}" type="presParOf" srcId="{D9AA3B18-3F1E-48A5-8753-9670E8E64F9A}" destId="{2ECBC0C0-632E-4BD7-A9C3-090E5700D027}" srcOrd="0" destOrd="0" presId="urn:microsoft.com/office/officeart/2008/layout/LinedList"/>
    <dgm:cxn modelId="{67FB6E86-4138-4E35-81F6-EEE3C202CE32}" type="presParOf" srcId="{D9AA3B18-3F1E-48A5-8753-9670E8E64F9A}" destId="{D2176E4D-ECD3-4D7A-B74E-12E66AD357FE}" srcOrd="1" destOrd="0" presId="urn:microsoft.com/office/officeart/2008/layout/LinedList"/>
    <dgm:cxn modelId="{E7B1AABF-4636-4DD5-BB78-E73BA1FD3EBD}" type="presParOf" srcId="{ADBF774A-C78D-42E4-A85B-2BF21BE8F066}" destId="{1309A8B5-8D1D-4AEC-92C4-DEB917B4CE3D}" srcOrd="6" destOrd="0" presId="urn:microsoft.com/office/officeart/2008/layout/LinedList"/>
    <dgm:cxn modelId="{F4639056-395D-4102-8352-CD40A356FB0D}" type="presParOf" srcId="{ADBF774A-C78D-42E4-A85B-2BF21BE8F066}" destId="{DACEDC27-86B2-4D63-80C5-544247925AB8}" srcOrd="7" destOrd="0" presId="urn:microsoft.com/office/officeart/2008/layout/LinedList"/>
    <dgm:cxn modelId="{A92BC4CA-2512-435C-A5A2-92A5B920FD2E}" type="presParOf" srcId="{DACEDC27-86B2-4D63-80C5-544247925AB8}" destId="{2557964E-1132-4AA1-A1DB-95F3B18254F9}" srcOrd="0" destOrd="0" presId="urn:microsoft.com/office/officeart/2008/layout/LinedList"/>
    <dgm:cxn modelId="{77A6D653-3DDE-43D6-87FC-93BDA77142DE}" type="presParOf" srcId="{DACEDC27-86B2-4D63-80C5-544247925AB8}" destId="{69E0DC18-62C9-4432-853D-C2A3E99D9A7D}" srcOrd="1" destOrd="0" presId="urn:microsoft.com/office/officeart/2008/layout/LinedList"/>
    <dgm:cxn modelId="{B9E7BF15-FD1B-4E9D-A694-EACEF28AAB51}" type="presParOf" srcId="{ADBF774A-C78D-42E4-A85B-2BF21BE8F066}" destId="{987DEF19-5928-47E9-9762-204B8A2F7962}" srcOrd="8" destOrd="0" presId="urn:microsoft.com/office/officeart/2008/layout/LinedList"/>
    <dgm:cxn modelId="{E4630463-110F-4BB0-9A2A-742CE9B5B7C3}" type="presParOf" srcId="{ADBF774A-C78D-42E4-A85B-2BF21BE8F066}" destId="{67BA00D0-EA78-4DB3-AF48-4CF9A7F32C55}" srcOrd="9" destOrd="0" presId="urn:microsoft.com/office/officeart/2008/layout/LinedList"/>
    <dgm:cxn modelId="{B0ECCE6D-22B2-4E46-918B-1BDB02046347}" type="presParOf" srcId="{67BA00D0-EA78-4DB3-AF48-4CF9A7F32C55}" destId="{C437CCE0-4265-44AB-BF06-5D9FBE063789}" srcOrd="0" destOrd="0" presId="urn:microsoft.com/office/officeart/2008/layout/LinedList"/>
    <dgm:cxn modelId="{7B3DFFA5-1AD4-4C5C-9E5B-7E5DD0DDDA47}" type="presParOf" srcId="{67BA00D0-EA78-4DB3-AF48-4CF9A7F32C55}" destId="{DE1B1EA4-8AF3-432A-9427-0745F0FB8EF8}" srcOrd="1" destOrd="0" presId="urn:microsoft.com/office/officeart/2008/layout/LinedList"/>
    <dgm:cxn modelId="{7C816E6E-BE7A-4A78-8509-BE82913B8ACD}" type="presParOf" srcId="{ADBF774A-C78D-42E4-A85B-2BF21BE8F066}" destId="{289A5DB9-F88C-477A-BD76-173F12B7701B}" srcOrd="10" destOrd="0" presId="urn:microsoft.com/office/officeart/2008/layout/LinedList"/>
    <dgm:cxn modelId="{E55A19A6-26DD-4E1C-A677-D005F72D93C2}" type="presParOf" srcId="{ADBF774A-C78D-42E4-A85B-2BF21BE8F066}" destId="{563A8D8C-3FD4-415C-8425-FCCA276A33C0}" srcOrd="11" destOrd="0" presId="urn:microsoft.com/office/officeart/2008/layout/LinedList"/>
    <dgm:cxn modelId="{329C539A-9E5C-40F0-ADF5-DEE49DBCEF8B}" type="presParOf" srcId="{563A8D8C-3FD4-415C-8425-FCCA276A33C0}" destId="{A35EBB63-10D0-4E6A-9FA6-3BB8480E7506}" srcOrd="0" destOrd="0" presId="urn:microsoft.com/office/officeart/2008/layout/LinedList"/>
    <dgm:cxn modelId="{7A5F05BC-0367-46E7-80C3-E607451023EF}" type="presParOf" srcId="{563A8D8C-3FD4-415C-8425-FCCA276A33C0}" destId="{F011B927-2040-440B-AB33-01960E83751E}" srcOrd="1" destOrd="0" presId="urn:microsoft.com/office/officeart/2008/layout/LinedList"/>
    <dgm:cxn modelId="{9C977391-C3C6-4953-A8E7-46BE31A1F68D}" type="presParOf" srcId="{ADBF774A-C78D-42E4-A85B-2BF21BE8F066}" destId="{F3796CE0-84F9-4B9B-9C0B-92459E70BECE}" srcOrd="12" destOrd="0" presId="urn:microsoft.com/office/officeart/2008/layout/LinedList"/>
    <dgm:cxn modelId="{92720E50-C323-4799-989C-48A9A4802686}" type="presParOf" srcId="{ADBF774A-C78D-42E4-A85B-2BF21BE8F066}" destId="{066D54A4-CF4E-4CF1-9917-F8106A8D4E66}" srcOrd="13" destOrd="0" presId="urn:microsoft.com/office/officeart/2008/layout/LinedList"/>
    <dgm:cxn modelId="{E1E70040-CC89-4C86-94D7-D0C9578A3B75}" type="presParOf" srcId="{066D54A4-CF4E-4CF1-9917-F8106A8D4E66}" destId="{7F100164-E42F-44C0-A007-D9851173D530}" srcOrd="0" destOrd="0" presId="urn:microsoft.com/office/officeart/2008/layout/LinedList"/>
    <dgm:cxn modelId="{E0B62B4B-3A88-47E7-ABE1-E5D602C6761C}" type="presParOf" srcId="{066D54A4-CF4E-4CF1-9917-F8106A8D4E66}" destId="{976B7C73-0ACA-412E-99E6-1B3D753BE7FE}" srcOrd="1" destOrd="0" presId="urn:microsoft.com/office/officeart/2008/layout/LinedList"/>
    <dgm:cxn modelId="{A4A070D8-530B-4194-810C-F9A7A596F588}" type="presParOf" srcId="{ADBF774A-C78D-42E4-A85B-2BF21BE8F066}" destId="{314AF1ED-54DC-479D-92C1-B11B794BB67A}" srcOrd="14" destOrd="0" presId="urn:microsoft.com/office/officeart/2008/layout/LinedList"/>
    <dgm:cxn modelId="{5AFBF37F-5061-4918-BFC5-3DBFF97BDA11}" type="presParOf" srcId="{ADBF774A-C78D-42E4-A85B-2BF21BE8F066}" destId="{E4376A44-1621-4A7D-8F57-ABF946C20297}" srcOrd="15" destOrd="0" presId="urn:microsoft.com/office/officeart/2008/layout/LinedList"/>
    <dgm:cxn modelId="{9B204792-F4EE-44A4-AF04-5B51866B171C}" type="presParOf" srcId="{E4376A44-1621-4A7D-8F57-ABF946C20297}" destId="{965C8227-8E10-450D-BE6D-0E4F0D995FCF}" srcOrd="0" destOrd="0" presId="urn:microsoft.com/office/officeart/2008/layout/LinedList"/>
    <dgm:cxn modelId="{E31F10C9-A57E-46E8-A3D7-0AA0C4EB8C08}" type="presParOf" srcId="{E4376A44-1621-4A7D-8F57-ABF946C20297}" destId="{25AF4681-FE63-4BC2-8AC3-4FEBE20175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FB3C5-151C-42F8-B464-5C8799D83C5A}">
      <dsp:nvSpPr>
        <dsp:cNvPr id="0" name=""/>
        <dsp:cNvSpPr/>
      </dsp:nvSpPr>
      <dsp:spPr>
        <a:xfrm>
          <a:off x="0" y="0"/>
          <a:ext cx="784660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C0561-25B2-4A62-B9D9-6DB754DC687D}">
      <dsp:nvSpPr>
        <dsp:cNvPr id="0" name=""/>
        <dsp:cNvSpPr/>
      </dsp:nvSpPr>
      <dsp:spPr>
        <a:xfrm>
          <a:off x="0" y="0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Laureato</a:t>
          </a:r>
          <a:r>
            <a:rPr lang="en-US" sz="2000" kern="1200" dirty="0"/>
            <a:t> in </a:t>
          </a:r>
          <a:r>
            <a:rPr lang="en-US" sz="2000" kern="1200" dirty="0" err="1"/>
            <a:t>Scienze</a:t>
          </a:r>
          <a:r>
            <a:rPr lang="en-US" sz="2000" kern="1200" dirty="0"/>
            <a:t> </a:t>
          </a:r>
          <a:r>
            <a:rPr lang="en-US" sz="2000" kern="1200" dirty="0" err="1"/>
            <a:t>Politiche</a:t>
          </a:r>
          <a:r>
            <a:rPr lang="en-US" sz="2000" kern="1200" dirty="0"/>
            <a:t> </a:t>
          </a:r>
          <a:r>
            <a:rPr lang="en-US" sz="2000" kern="1200" dirty="0" err="1"/>
            <a:t>presso</a:t>
          </a:r>
          <a:r>
            <a:rPr lang="en-US" sz="2000" kern="1200" dirty="0"/>
            <a:t> </a:t>
          </a:r>
          <a:r>
            <a:rPr lang="en-US" sz="2000" kern="1200" dirty="0" err="1"/>
            <a:t>l’Università</a:t>
          </a:r>
          <a:r>
            <a:rPr lang="en-US" sz="2000" kern="1200" dirty="0"/>
            <a:t> di Roma – La Sapienza</a:t>
          </a:r>
        </a:p>
      </dsp:txBody>
      <dsp:txXfrm>
        <a:off x="0" y="0"/>
        <a:ext cx="7846605" cy="778161"/>
      </dsp:txXfrm>
    </dsp:sp>
    <dsp:sp modelId="{EC0D9644-6927-4A94-B397-E8581BF95526}">
      <dsp:nvSpPr>
        <dsp:cNvPr id="0" name=""/>
        <dsp:cNvSpPr/>
      </dsp:nvSpPr>
      <dsp:spPr>
        <a:xfrm>
          <a:off x="0" y="778161"/>
          <a:ext cx="7846605" cy="0"/>
        </a:xfrm>
        <a:prstGeom prst="line">
          <a:avLst/>
        </a:prstGeom>
        <a:solidFill>
          <a:schemeClr val="accent2">
            <a:hueOff val="-213822"/>
            <a:satOff val="-96"/>
            <a:lumOff val="1008"/>
            <a:alphaOff val="0"/>
          </a:schemeClr>
        </a:solidFill>
        <a:ln w="12700" cap="flat" cmpd="sng" algn="ctr">
          <a:solidFill>
            <a:schemeClr val="accent2">
              <a:hueOff val="-213822"/>
              <a:satOff val="-96"/>
              <a:lumOff val="10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6EB6A-7BA4-4976-AE17-E825B44F5BD4}">
      <dsp:nvSpPr>
        <dsp:cNvPr id="0" name=""/>
        <dsp:cNvSpPr/>
      </dsp:nvSpPr>
      <dsp:spPr>
        <a:xfrm>
          <a:off x="0" y="778161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noProof="0" dirty="0" err="1"/>
            <a:t>Master's</a:t>
          </a:r>
          <a:r>
            <a:rPr lang="en-US" sz="2000" kern="1200" dirty="0"/>
            <a:t> degree in </a:t>
          </a:r>
          <a:r>
            <a:rPr lang="en-US" sz="2000" kern="1200" dirty="0" err="1"/>
            <a:t>Scienze</a:t>
          </a:r>
          <a:r>
            <a:rPr lang="en-US" sz="2000" kern="1200" dirty="0"/>
            <a:t> </a:t>
          </a:r>
          <a:r>
            <a:rPr lang="en-US" sz="2000" kern="1200" dirty="0" err="1"/>
            <a:t>della</a:t>
          </a:r>
          <a:r>
            <a:rPr lang="en-US" sz="2000" kern="1200" dirty="0"/>
            <a:t> </a:t>
          </a:r>
          <a:r>
            <a:rPr lang="en-US" sz="2000" kern="1200" dirty="0" err="1"/>
            <a:t>Popolazione</a:t>
          </a:r>
          <a:r>
            <a:rPr lang="en-US" sz="2000" kern="1200" dirty="0"/>
            <a:t> e </a:t>
          </a:r>
          <a:r>
            <a:rPr lang="en-US" sz="2000" kern="1200" dirty="0" err="1"/>
            <a:t>dello</a:t>
          </a:r>
          <a:r>
            <a:rPr lang="en-US" sz="2000" kern="1200" dirty="0"/>
            <a:t> </a:t>
          </a:r>
          <a:r>
            <a:rPr lang="en-US" sz="2000" kern="1200" dirty="0" err="1"/>
            <a:t>Sviluppo</a:t>
          </a:r>
          <a:r>
            <a:rPr lang="en-US" sz="2000" kern="1200" dirty="0"/>
            <a:t> </a:t>
          </a:r>
          <a:r>
            <a:rPr lang="en-US" sz="2000" kern="1200" dirty="0" err="1"/>
            <a:t>presso</a:t>
          </a:r>
          <a:r>
            <a:rPr lang="en-US" sz="2000" kern="1200" dirty="0"/>
            <a:t> </a:t>
          </a:r>
          <a:r>
            <a:rPr lang="en-US" sz="2000" kern="1200" dirty="0" err="1"/>
            <a:t>l’ULB</a:t>
          </a:r>
          <a:r>
            <a:rPr lang="en-US" sz="2000" kern="1200" dirty="0"/>
            <a:t> (</a:t>
          </a:r>
          <a:r>
            <a:rPr lang="en-US" sz="2000" kern="1200" dirty="0" err="1"/>
            <a:t>Bruxelles</a:t>
          </a:r>
          <a:r>
            <a:rPr lang="en-US" sz="2000" kern="1200" dirty="0"/>
            <a:t>, </a:t>
          </a:r>
          <a:r>
            <a:rPr lang="en-US" sz="2000" kern="1200" dirty="0" err="1"/>
            <a:t>Belgio</a:t>
          </a:r>
          <a:r>
            <a:rPr lang="en-US" sz="2000" kern="1200" dirty="0"/>
            <a:t>)</a:t>
          </a:r>
        </a:p>
      </dsp:txBody>
      <dsp:txXfrm>
        <a:off x="0" y="778161"/>
        <a:ext cx="7846605" cy="778161"/>
      </dsp:txXfrm>
    </dsp:sp>
    <dsp:sp modelId="{0A890858-EF14-4BB0-9522-B786F421DD28}">
      <dsp:nvSpPr>
        <dsp:cNvPr id="0" name=""/>
        <dsp:cNvSpPr/>
      </dsp:nvSpPr>
      <dsp:spPr>
        <a:xfrm>
          <a:off x="0" y="1556323"/>
          <a:ext cx="7846605" cy="0"/>
        </a:xfrm>
        <a:prstGeom prst="line">
          <a:avLst/>
        </a:prstGeom>
        <a:solidFill>
          <a:schemeClr val="accent2">
            <a:hueOff val="-427643"/>
            <a:satOff val="-193"/>
            <a:lumOff val="2016"/>
            <a:alphaOff val="0"/>
          </a:schemeClr>
        </a:solidFill>
        <a:ln w="12700" cap="flat" cmpd="sng" algn="ctr">
          <a:solidFill>
            <a:schemeClr val="accent2">
              <a:hueOff val="-427643"/>
              <a:satOff val="-193"/>
              <a:lumOff val="20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BC0C0-632E-4BD7-A9C3-090E5700D027}">
      <dsp:nvSpPr>
        <dsp:cNvPr id="0" name=""/>
        <dsp:cNvSpPr/>
      </dsp:nvSpPr>
      <dsp:spPr>
        <a:xfrm>
          <a:off x="0" y="1556323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Master of Education </a:t>
          </a:r>
          <a:r>
            <a:rPr lang="en-US" sz="2000" kern="1200" dirty="0" err="1"/>
            <a:t>presso</a:t>
          </a:r>
          <a:r>
            <a:rPr lang="en-US" sz="2000" kern="1200" dirty="0"/>
            <a:t> la </a:t>
          </a:r>
          <a:r>
            <a:rPr lang="en-US" sz="2000" kern="1200" dirty="0" err="1"/>
            <a:t>UoP</a:t>
          </a:r>
          <a:r>
            <a:rPr lang="en-US" sz="2000" kern="1200" dirty="0"/>
            <a:t> (Pasadena, California, USA)</a:t>
          </a:r>
        </a:p>
      </dsp:txBody>
      <dsp:txXfrm>
        <a:off x="0" y="1556323"/>
        <a:ext cx="7846605" cy="778161"/>
      </dsp:txXfrm>
    </dsp:sp>
    <dsp:sp modelId="{1309A8B5-8D1D-4AEC-92C4-DEB917B4CE3D}">
      <dsp:nvSpPr>
        <dsp:cNvPr id="0" name=""/>
        <dsp:cNvSpPr/>
      </dsp:nvSpPr>
      <dsp:spPr>
        <a:xfrm>
          <a:off x="0" y="2334485"/>
          <a:ext cx="7846605" cy="0"/>
        </a:xfrm>
        <a:prstGeom prst="line">
          <a:avLst/>
        </a:prstGeom>
        <a:solidFill>
          <a:schemeClr val="accent2">
            <a:hueOff val="-641465"/>
            <a:satOff val="-289"/>
            <a:lumOff val="3024"/>
            <a:alphaOff val="0"/>
          </a:schemeClr>
        </a:solidFill>
        <a:ln w="12700" cap="flat" cmpd="sng" algn="ctr">
          <a:solidFill>
            <a:schemeClr val="accent2">
              <a:hueOff val="-641465"/>
              <a:satOff val="-289"/>
              <a:lumOff val="30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7964E-1132-4AA1-A1DB-95F3B18254F9}">
      <dsp:nvSpPr>
        <dsp:cNvPr id="0" name=""/>
        <dsp:cNvSpPr/>
      </dsp:nvSpPr>
      <dsp:spPr>
        <a:xfrm>
          <a:off x="0" y="2334485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Dal 2012 </a:t>
          </a:r>
          <a:r>
            <a:rPr lang="en-US" sz="2000" kern="1200" dirty="0" err="1"/>
            <a:t>si</a:t>
          </a:r>
          <a:r>
            <a:rPr lang="en-US" sz="2000" kern="1200" dirty="0"/>
            <a:t> </a:t>
          </a:r>
          <a:r>
            <a:rPr lang="en-US" sz="2000" kern="1200" dirty="0" err="1"/>
            <a:t>occupa</a:t>
          </a:r>
          <a:r>
            <a:rPr lang="en-US" sz="2000" kern="1200" dirty="0"/>
            <a:t> </a:t>
          </a:r>
          <a:r>
            <a:rPr lang="en-US" sz="2000" kern="1200" dirty="0" err="1"/>
            <a:t>dell’Asia</a:t>
          </a:r>
          <a:r>
            <a:rPr lang="en-US" sz="2000" kern="1200" dirty="0"/>
            <a:t> </a:t>
          </a:r>
          <a:r>
            <a:rPr lang="en-US" sz="2000" kern="1200" dirty="0" err="1"/>
            <a:t>sud</a:t>
          </a:r>
          <a:r>
            <a:rPr lang="en-US" sz="2000" kern="1200" dirty="0"/>
            <a:t>-orientale e in </a:t>
          </a:r>
          <a:r>
            <a:rPr lang="en-US" sz="2000" kern="1200" dirty="0" err="1"/>
            <a:t>particolare</a:t>
          </a:r>
          <a:r>
            <a:rPr lang="en-US" sz="2000" kern="1200" dirty="0"/>
            <a:t> del Vietnam</a:t>
          </a:r>
        </a:p>
      </dsp:txBody>
      <dsp:txXfrm>
        <a:off x="0" y="2334485"/>
        <a:ext cx="7846605" cy="778161"/>
      </dsp:txXfrm>
    </dsp:sp>
    <dsp:sp modelId="{987DEF19-5928-47E9-9762-204B8A2F7962}">
      <dsp:nvSpPr>
        <dsp:cNvPr id="0" name=""/>
        <dsp:cNvSpPr/>
      </dsp:nvSpPr>
      <dsp:spPr>
        <a:xfrm>
          <a:off x="0" y="3112646"/>
          <a:ext cx="7846605" cy="0"/>
        </a:xfrm>
        <a:prstGeom prst="line">
          <a:avLst/>
        </a:prstGeom>
        <a:solidFill>
          <a:schemeClr val="accent2">
            <a:hueOff val="-855287"/>
            <a:satOff val="-385"/>
            <a:lumOff val="4033"/>
            <a:alphaOff val="0"/>
          </a:schemeClr>
        </a:solidFill>
        <a:ln w="12700" cap="flat" cmpd="sng" algn="ctr">
          <a:solidFill>
            <a:schemeClr val="accent2">
              <a:hueOff val="-855287"/>
              <a:satOff val="-385"/>
              <a:lumOff val="40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7CCE0-4265-44AB-BF06-5D9FBE063789}">
      <dsp:nvSpPr>
        <dsp:cNvPr id="0" name=""/>
        <dsp:cNvSpPr/>
      </dsp:nvSpPr>
      <dsp:spPr>
        <a:xfrm>
          <a:off x="0" y="3112646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Autore</a:t>
          </a:r>
          <a:r>
            <a:rPr lang="en-US" sz="2000" kern="1200" dirty="0"/>
            <a:t> di libri e </a:t>
          </a:r>
          <a:r>
            <a:rPr lang="en-US" sz="2000" kern="1200" dirty="0" err="1"/>
            <a:t>articoli</a:t>
          </a:r>
          <a:r>
            <a:rPr lang="en-US" sz="2000" kern="1200" dirty="0"/>
            <a:t> </a:t>
          </a:r>
          <a:r>
            <a:rPr lang="en-US" sz="2000" kern="1200" dirty="0" err="1"/>
            <a:t>sul</a:t>
          </a:r>
          <a:r>
            <a:rPr lang="en-US" sz="2000" kern="1200" dirty="0"/>
            <a:t> Vietnam, </a:t>
          </a:r>
          <a:r>
            <a:rPr lang="en-US" sz="2000" kern="1200" dirty="0" err="1"/>
            <a:t>sull’Asia</a:t>
          </a:r>
          <a:r>
            <a:rPr lang="en-US" sz="2000" kern="1200" dirty="0"/>
            <a:t> </a:t>
          </a:r>
          <a:r>
            <a:rPr lang="en-US" sz="2000" kern="1200" dirty="0" err="1"/>
            <a:t>sud</a:t>
          </a:r>
          <a:r>
            <a:rPr lang="en-US" sz="2000" kern="1200" dirty="0"/>
            <a:t>-orientale e </a:t>
          </a:r>
          <a:r>
            <a:rPr lang="en-US" sz="2000" kern="1200" dirty="0" err="1"/>
            <a:t>su</a:t>
          </a:r>
          <a:r>
            <a:rPr lang="en-US" sz="2000" kern="1200" dirty="0"/>
            <a:t> </a:t>
          </a:r>
          <a:r>
            <a:rPr lang="en-US" sz="2000" kern="1200" dirty="0" err="1"/>
            <a:t>altre</a:t>
          </a:r>
          <a:r>
            <a:rPr lang="en-US" sz="2000" kern="1200" dirty="0"/>
            <a:t> </a:t>
          </a:r>
          <a:r>
            <a:rPr lang="en-US" sz="2000" kern="1200" dirty="0" err="1"/>
            <a:t>questioni</a:t>
          </a:r>
          <a:r>
            <a:rPr lang="en-US" sz="2000" kern="1200" dirty="0"/>
            <a:t> di </a:t>
          </a:r>
          <a:r>
            <a:rPr lang="en-US" sz="2000" kern="1200" dirty="0" err="1"/>
            <a:t>geopolitica</a:t>
          </a:r>
          <a:r>
            <a:rPr lang="en-US" sz="2000" kern="1200" dirty="0"/>
            <a:t> e </a:t>
          </a:r>
          <a:r>
            <a:rPr lang="en-US" sz="2000" kern="1200" dirty="0" err="1"/>
            <a:t>politica</a:t>
          </a:r>
          <a:r>
            <a:rPr lang="en-US" sz="2000" kern="1200" dirty="0"/>
            <a:t> </a:t>
          </a:r>
          <a:r>
            <a:rPr lang="en-US" sz="2000" kern="1200" dirty="0" err="1"/>
            <a:t>internazionale</a:t>
          </a:r>
          <a:endParaRPr lang="en-US" sz="2000" kern="1200" dirty="0"/>
        </a:p>
      </dsp:txBody>
      <dsp:txXfrm>
        <a:off x="0" y="3112646"/>
        <a:ext cx="7846605" cy="778161"/>
      </dsp:txXfrm>
    </dsp:sp>
    <dsp:sp modelId="{289A5DB9-F88C-477A-BD76-173F12B7701B}">
      <dsp:nvSpPr>
        <dsp:cNvPr id="0" name=""/>
        <dsp:cNvSpPr/>
      </dsp:nvSpPr>
      <dsp:spPr>
        <a:xfrm>
          <a:off x="0" y="3890808"/>
          <a:ext cx="7846605" cy="0"/>
        </a:xfrm>
        <a:prstGeom prst="line">
          <a:avLst/>
        </a:prstGeom>
        <a:solidFill>
          <a:schemeClr val="accent2">
            <a:hueOff val="-1069108"/>
            <a:satOff val="-481"/>
            <a:lumOff val="5041"/>
            <a:alphaOff val="0"/>
          </a:schemeClr>
        </a:solidFill>
        <a:ln w="12700" cap="flat" cmpd="sng" algn="ctr">
          <a:solidFill>
            <a:schemeClr val="accent2">
              <a:hueOff val="-1069108"/>
              <a:satOff val="-481"/>
              <a:lumOff val="50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EBB63-10D0-4E6A-9FA6-3BB8480E7506}">
      <dsp:nvSpPr>
        <dsp:cNvPr id="0" name=""/>
        <dsp:cNvSpPr/>
      </dsp:nvSpPr>
      <dsp:spPr>
        <a:xfrm>
          <a:off x="0" y="3890808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Vincitore</a:t>
          </a:r>
          <a:r>
            <a:rPr lang="en-US" sz="2000" kern="1200" dirty="0"/>
            <a:t> del Premio A per la </a:t>
          </a:r>
          <a:r>
            <a:rPr lang="en-US" sz="2000" kern="1200" dirty="0" err="1"/>
            <a:t>preservazione</a:t>
          </a:r>
          <a:r>
            <a:rPr lang="en-US" sz="2000" kern="1200" dirty="0"/>
            <a:t> </a:t>
          </a:r>
          <a:r>
            <a:rPr lang="en-US" sz="2000" kern="1200" dirty="0" err="1"/>
            <a:t>dell’ideologia</a:t>
          </a:r>
          <a:r>
            <a:rPr lang="en-US" sz="2000" kern="1200" dirty="0"/>
            <a:t> del </a:t>
          </a:r>
          <a:r>
            <a:rPr lang="en-US" sz="2000" kern="1200" dirty="0" err="1"/>
            <a:t>Partito</a:t>
          </a:r>
          <a:r>
            <a:rPr lang="en-US" sz="2000" kern="1200" dirty="0"/>
            <a:t> </a:t>
          </a:r>
          <a:r>
            <a:rPr lang="en-US" sz="2000" kern="1200" dirty="0" err="1"/>
            <a:t>Comunista</a:t>
          </a:r>
          <a:r>
            <a:rPr lang="en-US" sz="2000" kern="1200" dirty="0"/>
            <a:t> del Vietnam (2024)</a:t>
          </a:r>
        </a:p>
      </dsp:txBody>
      <dsp:txXfrm>
        <a:off x="0" y="3890808"/>
        <a:ext cx="7846605" cy="778161"/>
      </dsp:txXfrm>
    </dsp:sp>
    <dsp:sp modelId="{F3796CE0-84F9-4B9B-9C0B-92459E70BECE}">
      <dsp:nvSpPr>
        <dsp:cNvPr id="0" name=""/>
        <dsp:cNvSpPr/>
      </dsp:nvSpPr>
      <dsp:spPr>
        <a:xfrm>
          <a:off x="0" y="4668970"/>
          <a:ext cx="7846605" cy="0"/>
        </a:xfrm>
        <a:prstGeom prst="line">
          <a:avLst/>
        </a:prstGeom>
        <a:solidFill>
          <a:schemeClr val="accent2">
            <a:hueOff val="-1282930"/>
            <a:satOff val="-578"/>
            <a:lumOff val="6049"/>
            <a:alphaOff val="0"/>
          </a:schemeClr>
        </a:solidFill>
        <a:ln w="12700" cap="flat" cmpd="sng" algn="ctr">
          <a:solidFill>
            <a:schemeClr val="accent2">
              <a:hueOff val="-1282930"/>
              <a:satOff val="-578"/>
              <a:lumOff val="60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00164-E42F-44C0-A007-D9851173D530}">
      <dsp:nvSpPr>
        <dsp:cNvPr id="0" name=""/>
        <dsp:cNvSpPr/>
      </dsp:nvSpPr>
      <dsp:spPr>
        <a:xfrm>
          <a:off x="0" y="4668970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Fondatore</a:t>
          </a:r>
          <a:r>
            <a:rPr lang="en-US" sz="2000" kern="1200" dirty="0"/>
            <a:t> e </a:t>
          </a:r>
          <a:r>
            <a:rPr lang="en-US" sz="2000" kern="1200" dirty="0" err="1"/>
            <a:t>curatore</a:t>
          </a:r>
          <a:r>
            <a:rPr lang="en-US" sz="2000" kern="1200" dirty="0"/>
            <a:t> di </a:t>
          </a:r>
          <a:r>
            <a:rPr lang="en-US" sz="2000" kern="1200" dirty="0">
              <a:hlinkClick xmlns:r="http://schemas.openxmlformats.org/officeDocument/2006/relationships" r:id="rId1"/>
            </a:rPr>
            <a:t>World Politics Blog</a:t>
          </a:r>
          <a:endParaRPr lang="en-US" sz="2000" kern="1200" dirty="0"/>
        </a:p>
      </dsp:txBody>
      <dsp:txXfrm>
        <a:off x="0" y="4668970"/>
        <a:ext cx="7846605" cy="778161"/>
      </dsp:txXfrm>
    </dsp:sp>
    <dsp:sp modelId="{314AF1ED-54DC-479D-92C1-B11B794BB67A}">
      <dsp:nvSpPr>
        <dsp:cNvPr id="0" name=""/>
        <dsp:cNvSpPr/>
      </dsp:nvSpPr>
      <dsp:spPr>
        <a:xfrm>
          <a:off x="0" y="5447132"/>
          <a:ext cx="7846605" cy="0"/>
        </a:xfrm>
        <a:prstGeom prst="line">
          <a:avLst/>
        </a:prstGeom>
        <a:solidFill>
          <a:schemeClr val="accent2">
            <a:hueOff val="-1496752"/>
            <a:satOff val="-674"/>
            <a:lumOff val="7057"/>
            <a:alphaOff val="0"/>
          </a:schemeClr>
        </a:solidFill>
        <a:ln w="12700" cap="flat" cmpd="sng" algn="ctr">
          <a:solidFill>
            <a:schemeClr val="accent2">
              <a:hueOff val="-1496752"/>
              <a:satOff val="-674"/>
              <a:lumOff val="7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C8227-8E10-450D-BE6D-0E4F0D995FCF}">
      <dsp:nvSpPr>
        <dsp:cNvPr id="0" name=""/>
        <dsp:cNvSpPr/>
      </dsp:nvSpPr>
      <dsp:spPr>
        <a:xfrm>
          <a:off x="0" y="5447132"/>
          <a:ext cx="7846605" cy="77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hlinkClick xmlns:r="http://schemas.openxmlformats.org/officeDocument/2006/relationships" r:id="rId2"/>
            </a:rPr>
            <a:t>chinappigiulio@gmail.com</a:t>
          </a:r>
          <a:r>
            <a:rPr lang="en-US" sz="2000" kern="1200"/>
            <a:t> </a:t>
          </a:r>
        </a:p>
      </dsp:txBody>
      <dsp:txXfrm>
        <a:off x="0" y="5447132"/>
        <a:ext cx="7846605" cy="7781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10DF-B555-4D30-B35E-2297D59E32D0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1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4pPr marL="1600200" indent="-228600">
              <a:buFont typeface="Courier New" panose="02070309020205020404" pitchFamily="49" charset="0"/>
              <a:buChar char="o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F1F9-9322-493A-A9EE-BB75692CE5F5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9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8DE51-4D5E-4D23-8181-86A5B05D5351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7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99FCA-87F3-427A-B1A2-15346103C68A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11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F709-7E2D-49E6-A629-D8E3363D194F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8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0A921-9375-4BAA-A7C2-7975528669FA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06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5425-F285-48AE-A409-A618E3EEA628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3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A94D-7D6A-4378-93F6-A3A33186E34B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724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C0F9-687B-4417-9D77-CE2D7AD8C321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D79F-E600-4AC1-A639-0B9FB8286C38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50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5D60-A842-4D08-9D7D-A7A57AB501A2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0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91916A1-FEE7-41E7-BEE3-2B4941A6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5990" y="62886"/>
            <a:ext cx="11708355" cy="6301715"/>
            <a:chOff x="175990" y="62886"/>
            <a:chExt cx="11708355" cy="63017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EAFF5F08-677C-4873-9274-02B6FE751044}"/>
                </a:ext>
              </a:extLst>
            </p:cNvPr>
            <p:cNvSpPr/>
            <p:nvPr/>
          </p:nvSpPr>
          <p:spPr>
            <a:xfrm rot="2700000">
              <a:off x="175990" y="525742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9" name="Graphic 10">
              <a:extLst>
                <a:ext uri="{FF2B5EF4-FFF2-40B4-BE49-F238E27FC236}">
                  <a16:creationId xmlns:a16="http://schemas.microsoft.com/office/drawing/2014/main" id="{16514C65-F179-4953-B660-5FC657697957}"/>
                </a:ext>
              </a:extLst>
            </p:cNvPr>
            <p:cNvSpPr/>
            <p:nvPr/>
          </p:nvSpPr>
          <p:spPr>
            <a:xfrm rot="2700000">
              <a:off x="8482021" y="62886"/>
              <a:ext cx="2322574" cy="2322574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Graphic 10">
              <a:extLst>
                <a:ext uri="{FF2B5EF4-FFF2-40B4-BE49-F238E27FC236}">
                  <a16:creationId xmlns:a16="http://schemas.microsoft.com/office/drawing/2014/main" id="{DF5DA89C-9FED-4AE0-8C36-20612E77FAC0}"/>
                </a:ext>
              </a:extLst>
            </p:cNvPr>
            <p:cNvSpPr/>
            <p:nvPr/>
          </p:nvSpPr>
          <p:spPr>
            <a:xfrm rot="2700000">
              <a:off x="10578627" y="5015941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1" name="Oval 20">
              <a:extLst>
                <a:ext uri="{FF2B5EF4-FFF2-40B4-BE49-F238E27FC236}">
                  <a16:creationId xmlns:a16="http://schemas.microsoft.com/office/drawing/2014/main" id="{FB98224C-F1DB-4F10-9B7F-93B86BA13F40}"/>
                </a:ext>
              </a:extLst>
            </p:cNvPr>
            <p:cNvSpPr/>
            <p:nvPr/>
          </p:nvSpPr>
          <p:spPr>
            <a:xfrm rot="10800000">
              <a:off x="11622685" y="6102941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9AE1FC9E-06C9-4A12-8BE7-766C3DA8B9AC}"/>
                </a:ext>
              </a:extLst>
            </p:cNvPr>
            <p:cNvSpPr/>
            <p:nvPr/>
          </p:nvSpPr>
          <p:spPr>
            <a:xfrm rot="10800000">
              <a:off x="11352354" y="406586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9954B75-D8C7-439C-A014-E644E3E2C0A5}"/>
                </a:ext>
              </a:extLst>
            </p:cNvPr>
            <p:cNvSpPr/>
            <p:nvPr/>
          </p:nvSpPr>
          <p:spPr>
            <a:xfrm rot="10800000">
              <a:off x="1678231" y="427615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DFD30-2122-4F4A-97B4-D0A849E36C5F}" type="datetime1">
              <a:rPr lang="en-US" smtClean="0"/>
              <a:t>11/30/2024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60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C60D7-8B45-061A-6F06-7D097EEEB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01" b="2630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2F6F869-F143-4607-BEE5-AA6FEB71E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29" y="254882"/>
            <a:ext cx="2063695" cy="2594445"/>
            <a:chOff x="438029" y="254882"/>
            <a:chExt cx="2063695" cy="2594445"/>
          </a:xfrm>
        </p:grpSpPr>
        <p:sp useBgFill="1">
          <p:nvSpPr>
            <p:cNvPr id="12" name="Graphic 10">
              <a:extLst>
                <a:ext uri="{FF2B5EF4-FFF2-40B4-BE49-F238E27FC236}">
                  <a16:creationId xmlns:a16="http://schemas.microsoft.com/office/drawing/2014/main" id="{C75470B2-BBA7-4280-A6F6-FAE9E9F1C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559425" y="99503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9A54C6CC-DDAA-4A39-ADF6-3C8475C59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286000" y="1378534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714358CC-CF77-4F38-89E2-D6A3ABD0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8029" y="25488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0CB44DA0-4772-4F1E-982F-12BAC7C58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38200" y="2514942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16D4481-06E0-406F-B2B0-A78607E35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accent2">
              <a:alpha val="40000"/>
            </a:scheme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DABEA86-BDA1-A6CD-4DEC-140692072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8905"/>
            <a:ext cx="9144000" cy="318427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La geopolitica del Sud-Est asiatico e dell’Asia meridionale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9CA55A-3249-0715-D7F1-84056AEB0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2044"/>
            <a:ext cx="9144000" cy="1495379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Giulio Chinappi</a:t>
            </a:r>
          </a:p>
        </p:txBody>
      </p:sp>
    </p:spTree>
    <p:extLst>
      <p:ext uri="{BB962C8B-B14F-4D97-AF65-F5344CB8AC3E}">
        <p14:creationId xmlns:p14="http://schemas.microsoft.com/office/powerpoint/2010/main" val="34846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D54D4-45B4-4032-34F1-BAF59F42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57189"/>
            <a:ext cx="3276599" cy="5743616"/>
          </a:xfrm>
        </p:spPr>
        <p:txBody>
          <a:bodyPr anchor="ctr">
            <a:normAutofit/>
          </a:bodyPr>
          <a:lstStyle/>
          <a:p>
            <a:r>
              <a:rPr lang="en-US" sz="3600"/>
              <a:t>Giulio Chinappi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0F1402-11C5-4156-920F-A1D996B47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1823" y="446104"/>
            <a:ext cx="2354299" cy="1482372"/>
            <a:chOff x="471823" y="446104"/>
            <a:chExt cx="2354299" cy="1482372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F59333A0-91D0-40E7-ABE0-4CD6A0A40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81053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E1168C41-55F2-4E50-AAC9-1069DFDEA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23382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806188BB-B55A-499F-A6F1-4CF1F0887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71823" y="446104"/>
              <a:ext cx="762000" cy="76200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6B7884-4AF8-7A42-BE14-40F4A968D6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197967"/>
              </p:ext>
            </p:extLst>
          </p:nvPr>
        </p:nvGraphicFramePr>
        <p:xfrm>
          <a:off x="4038600" y="304800"/>
          <a:ext cx="7846605" cy="6225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437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DF3285-7D92-3E28-9B40-BD61A9940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10" y="0"/>
            <a:ext cx="4548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4E4245F-3781-89F8-D2D7-1F8805137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104" y="0"/>
            <a:ext cx="452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55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A713497-5F29-B6C6-E0F7-34360FC2F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3" y="0"/>
            <a:ext cx="4933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30A09F7-E504-2FF0-4E56-A0CDBD7BF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522" y="0"/>
            <a:ext cx="4860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27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501AFAE-B1BC-DB56-D24A-75C9358BF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7" y="0"/>
            <a:ext cx="4860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551F9B4B-A216-EAA6-7F55-34000272D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104" y="0"/>
            <a:ext cx="4932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F476-5170-E4C9-AF2F-00BB6D5D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/>
              <a:t>Cosa si intende per Asia sud-orientale?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5C6E6-AB07-1EBC-C5FB-BA51F1B748F5}"/>
              </a:ext>
            </a:extLst>
          </p:cNvPr>
          <p:cNvSpPr txBox="1"/>
          <p:nvPr/>
        </p:nvSpPr>
        <p:spPr>
          <a:xfrm>
            <a:off x="525717" y="2796427"/>
            <a:ext cx="4812564" cy="3274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 </a:t>
            </a:r>
            <a:r>
              <a:rPr lang="en-US" sz="2400" dirty="0" err="1"/>
              <a:t>Indocina</a:t>
            </a:r>
            <a:endParaRPr lang="en-US" sz="24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Asia </a:t>
            </a:r>
            <a:r>
              <a:rPr lang="en-US" sz="2400" dirty="0" err="1"/>
              <a:t>sud-orientale</a:t>
            </a:r>
            <a:r>
              <a:rPr lang="en-US" sz="2400" dirty="0"/>
              <a:t> </a:t>
            </a:r>
            <a:r>
              <a:rPr lang="en-US" sz="2400" dirty="0" err="1"/>
              <a:t>continentale</a:t>
            </a:r>
            <a:endParaRPr lang="en-US" sz="24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Asia </a:t>
            </a:r>
            <a:r>
              <a:rPr lang="en-US" sz="2400" dirty="0" err="1"/>
              <a:t>sud-orientale</a:t>
            </a:r>
            <a:r>
              <a:rPr lang="en-US" sz="2400" dirty="0"/>
              <a:t> </a:t>
            </a:r>
            <a:r>
              <a:rPr lang="en-US" sz="2400" dirty="0" err="1"/>
              <a:t>insulare</a:t>
            </a:r>
            <a:endParaRPr lang="en-US" sz="2400" dirty="0"/>
          </a:p>
        </p:txBody>
      </p:sp>
      <p:pic>
        <p:nvPicPr>
          <p:cNvPr id="1026" name="Picture 2" descr="Introduction to Southeast Asia (article) | Khan Academy">
            <a:extLst>
              <a:ext uri="{FF2B5EF4-FFF2-40B4-BE49-F238E27FC236}">
                <a16:creationId xmlns:a16="http://schemas.microsoft.com/office/drawing/2014/main" id="{A7BA567C-9FDE-D4E5-8F00-0483B681D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126512"/>
            <a:ext cx="5660211" cy="451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17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F438-1E63-F389-CB20-6E9D683D4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Perché</a:t>
            </a:r>
            <a:r>
              <a:rPr lang="en-US" dirty="0"/>
              <a:t> </a:t>
            </a:r>
            <a:r>
              <a:rPr lang="en-US"/>
              <a:t>studiare</a:t>
            </a:r>
            <a:r>
              <a:rPr lang="en-US" dirty="0"/>
              <a:t> </a:t>
            </a:r>
            <a:r>
              <a:rPr lang="en-US"/>
              <a:t>l’Asia</a:t>
            </a:r>
            <a:r>
              <a:rPr lang="en-US" dirty="0"/>
              <a:t> </a:t>
            </a:r>
            <a:r>
              <a:rPr lang="en-US"/>
              <a:t>sud-orientale</a:t>
            </a:r>
            <a:r>
              <a:rPr lang="en-US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B50035-D35D-10E1-5F0E-6E3DA8CC2B91}"/>
              </a:ext>
            </a:extLst>
          </p:cNvPr>
          <p:cNvSpPr txBox="1"/>
          <p:nvPr/>
        </p:nvSpPr>
        <p:spPr>
          <a:xfrm>
            <a:off x="525717" y="2796427"/>
            <a:ext cx="5566263" cy="327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Regione</a:t>
            </a:r>
            <a:r>
              <a:rPr lang="en-US" sz="2000" dirty="0"/>
              <a:t> </a:t>
            </a:r>
            <a:r>
              <a:rPr lang="en-US" sz="2000" dirty="0" err="1"/>
              <a:t>ingiustamente</a:t>
            </a:r>
            <a:r>
              <a:rPr lang="en-US" sz="2000" dirty="0"/>
              <a:t> poco </a:t>
            </a:r>
            <a:r>
              <a:rPr lang="en-US" sz="2000" dirty="0" err="1"/>
              <a:t>considerata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Nodo</a:t>
            </a:r>
            <a:r>
              <a:rPr lang="en-US" sz="2000" dirty="0"/>
              <a:t> </a:t>
            </a:r>
            <a:r>
              <a:rPr lang="en-US" sz="2000" dirty="0" err="1"/>
              <a:t>commerciale</a:t>
            </a:r>
            <a:r>
              <a:rPr lang="en-US" sz="2000" dirty="0"/>
              <a:t> </a:t>
            </a:r>
            <a:r>
              <a:rPr lang="en-US" sz="2000" dirty="0" err="1"/>
              <a:t>importante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Grande </a:t>
            </a:r>
            <a:r>
              <a:rPr lang="en-US" sz="2000" dirty="0" err="1"/>
              <a:t>crescita</a:t>
            </a:r>
            <a:r>
              <a:rPr lang="en-US" sz="2000" dirty="0"/>
              <a:t> </a:t>
            </a:r>
            <a:r>
              <a:rPr lang="en-US" sz="2000" dirty="0" err="1"/>
              <a:t>economica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Abitata</a:t>
            </a:r>
            <a:r>
              <a:rPr lang="en-US" sz="2000" dirty="0"/>
              <a:t> da </a:t>
            </a:r>
            <a:r>
              <a:rPr lang="en-US" sz="2000" dirty="0" err="1"/>
              <a:t>oltre</a:t>
            </a:r>
            <a:r>
              <a:rPr lang="en-US" sz="2000" dirty="0"/>
              <a:t> 665 </a:t>
            </a:r>
            <a:r>
              <a:rPr lang="en-US" sz="2000" dirty="0" err="1"/>
              <a:t>milioni</a:t>
            </a:r>
            <a:r>
              <a:rPr lang="en-US" sz="2000" dirty="0"/>
              <a:t> di </a:t>
            </a:r>
            <a:r>
              <a:rPr lang="en-US" sz="2000" dirty="0" err="1"/>
              <a:t>persone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Grande </a:t>
            </a:r>
            <a:r>
              <a:rPr lang="en-US" sz="2000" dirty="0" err="1"/>
              <a:t>diversità</a:t>
            </a:r>
            <a:r>
              <a:rPr lang="en-US" sz="2000" dirty="0"/>
              <a:t> </a:t>
            </a:r>
            <a:r>
              <a:rPr lang="en-US" sz="2000" dirty="0" err="1"/>
              <a:t>etnico-culturale</a:t>
            </a:r>
            <a:r>
              <a:rPr lang="en-US" sz="2000" dirty="0"/>
              <a:t> (</a:t>
            </a:r>
            <a:r>
              <a:rPr lang="en-US" sz="2000" dirty="0" err="1"/>
              <a:t>Condominas</a:t>
            </a:r>
            <a:r>
              <a:rPr lang="en-US" sz="2000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Questioni</a:t>
            </a:r>
            <a:r>
              <a:rPr lang="en-US" sz="2000" dirty="0"/>
              <a:t> </a:t>
            </a:r>
            <a:r>
              <a:rPr lang="en-US" sz="2000" dirty="0" err="1"/>
              <a:t>geopolitiche</a:t>
            </a:r>
            <a:r>
              <a:rPr lang="en-US" sz="2000" dirty="0"/>
              <a:t> </a:t>
            </a:r>
            <a:r>
              <a:rPr lang="en-US" sz="2000" dirty="0" err="1"/>
              <a:t>importanti</a:t>
            </a:r>
            <a:r>
              <a:rPr lang="en-US" sz="2000" dirty="0"/>
              <a:t> e “</a:t>
            </a:r>
            <a:r>
              <a:rPr lang="en-US" sz="2000" dirty="0" err="1"/>
              <a:t>punti</a:t>
            </a:r>
            <a:r>
              <a:rPr lang="en-US" sz="2000" dirty="0"/>
              <a:t> </a:t>
            </a:r>
            <a:r>
              <a:rPr lang="en-US" sz="2000" dirty="0" err="1"/>
              <a:t>caldi</a:t>
            </a:r>
            <a:r>
              <a:rPr lang="en-US" sz="2000" dirty="0"/>
              <a:t>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Ruolo</a:t>
            </a:r>
            <a:r>
              <a:rPr lang="en-US" sz="2000" dirty="0"/>
              <a:t> </a:t>
            </a:r>
            <a:r>
              <a:rPr lang="en-US" sz="2000" dirty="0" err="1"/>
              <a:t>crescente</a:t>
            </a:r>
            <a:r>
              <a:rPr lang="en-US" sz="2000" dirty="0"/>
              <a:t> </a:t>
            </a:r>
            <a:r>
              <a:rPr lang="en-US" sz="2000" dirty="0" err="1"/>
              <a:t>sullo</a:t>
            </a:r>
            <a:r>
              <a:rPr lang="en-US" sz="2000" dirty="0"/>
              <a:t> </a:t>
            </a:r>
            <a:r>
              <a:rPr lang="en-US" sz="2000" dirty="0" err="1"/>
              <a:t>scacchiere</a:t>
            </a:r>
            <a:r>
              <a:rPr lang="en-US" sz="2000" dirty="0"/>
              <a:t> </a:t>
            </a:r>
            <a:r>
              <a:rPr lang="en-US" sz="2000" dirty="0" err="1"/>
              <a:t>globale</a:t>
            </a:r>
            <a:r>
              <a:rPr lang="en-US" sz="2000" dirty="0"/>
              <a:t> (quattro </a:t>
            </a:r>
            <a:r>
              <a:rPr lang="en-US" sz="2000" dirty="0" err="1"/>
              <a:t>nuovi</a:t>
            </a:r>
            <a:r>
              <a:rPr lang="en-US" sz="2000" dirty="0"/>
              <a:t> </a:t>
            </a:r>
            <a:r>
              <a:rPr lang="en-US" sz="2000" dirty="0" err="1"/>
              <a:t>membri</a:t>
            </a:r>
            <a:r>
              <a:rPr lang="en-US" sz="2000" dirty="0"/>
              <a:t> </a:t>
            </a:r>
            <a:r>
              <a:rPr lang="en-US" sz="2000" dirty="0" err="1"/>
              <a:t>associati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BRICS)</a:t>
            </a:r>
          </a:p>
        </p:txBody>
      </p:sp>
      <p:pic>
        <p:nvPicPr>
          <p:cNvPr id="3074" name="Picture 2" descr="Map of Languages of Southeast Asia : r/LinguisticMaps">
            <a:extLst>
              <a:ext uri="{FF2B5EF4-FFF2-40B4-BE49-F238E27FC236}">
                <a16:creationId xmlns:a16="http://schemas.microsoft.com/office/drawing/2014/main" id="{E095AB8B-7E88-6A0D-6197-052E60CEF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2881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58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FC526-66C6-B5EE-882A-8AFA9EA31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55615"/>
            <a:ext cx="4896536" cy="25450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/>
              <a:t>Quali</a:t>
            </a:r>
            <a:r>
              <a:rPr lang="en-US" sz="4000" dirty="0"/>
              <a:t> </a:t>
            </a:r>
            <a:r>
              <a:rPr lang="en-US" sz="4000" dirty="0" err="1"/>
              <a:t>Paesi</a:t>
            </a:r>
            <a:r>
              <a:rPr lang="en-US" sz="4000" dirty="0"/>
              <a:t> ne </a:t>
            </a:r>
            <a:r>
              <a:rPr lang="en-US" sz="4000" dirty="0" err="1"/>
              <a:t>fanno</a:t>
            </a:r>
            <a:r>
              <a:rPr lang="en-US" sz="4000" dirty="0"/>
              <a:t> </a:t>
            </a:r>
            <a:r>
              <a:rPr lang="en-US" sz="4000" dirty="0" err="1"/>
              <a:t>parte</a:t>
            </a:r>
            <a:r>
              <a:rPr lang="en-US" sz="4000" dirty="0"/>
              <a:t>?</a:t>
            </a:r>
          </a:p>
        </p:txBody>
      </p:sp>
      <p:pic>
        <p:nvPicPr>
          <p:cNvPr id="2050" name="Picture 2" descr="Premium Vector | South east asia flag">
            <a:extLst>
              <a:ext uri="{FF2B5EF4-FFF2-40B4-BE49-F238E27FC236}">
                <a16:creationId xmlns:a16="http://schemas.microsoft.com/office/drawing/2014/main" id="{A78E5416-8697-CA14-116C-697078C07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4872" y="555615"/>
            <a:ext cx="5677184" cy="567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355ED5-D330-AD46-C8AA-EC1F2CF31724}"/>
              </a:ext>
            </a:extLst>
          </p:cNvPr>
          <p:cNvSpPr txBox="1"/>
          <p:nvPr/>
        </p:nvSpPr>
        <p:spPr>
          <a:xfrm>
            <a:off x="546842" y="3601329"/>
            <a:ext cx="48110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Undici</a:t>
            </a:r>
            <a:r>
              <a:rPr lang="en-US" sz="2400" dirty="0"/>
              <a:t> </a:t>
            </a:r>
            <a:r>
              <a:rPr lang="en-US" sz="2400" dirty="0" err="1"/>
              <a:t>Paesi</a:t>
            </a:r>
            <a:r>
              <a:rPr lang="en-US" sz="2400" dirty="0"/>
              <a:t> da un punto di vista </a:t>
            </a:r>
            <a:r>
              <a:rPr lang="en-US" sz="2400" dirty="0" err="1"/>
              <a:t>geografico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Dieci</a:t>
            </a:r>
            <a:r>
              <a:rPr lang="en-US" sz="2400" dirty="0"/>
              <a:t> </a:t>
            </a:r>
            <a:r>
              <a:rPr lang="en-US" sz="2400" dirty="0" err="1"/>
              <a:t>Paesi</a:t>
            </a:r>
            <a:r>
              <a:rPr lang="en-US" sz="2400" dirty="0"/>
              <a:t> </a:t>
            </a:r>
            <a:r>
              <a:rPr lang="en-US" sz="2400" dirty="0" err="1"/>
              <a:t>membri</a:t>
            </a:r>
            <a:r>
              <a:rPr lang="en-US" sz="2400" dirty="0"/>
              <a:t> </a:t>
            </a:r>
            <a:r>
              <a:rPr lang="en-US" sz="2400" dirty="0" err="1"/>
              <a:t>dell’ASEAN</a:t>
            </a:r>
            <a:r>
              <a:rPr lang="en-US" sz="2400" dirty="0"/>
              <a:t> e due </a:t>
            </a:r>
            <a:r>
              <a:rPr lang="en-US" sz="2400" dirty="0" err="1"/>
              <a:t>osservatori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747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ABDA-76AE-F79F-14AC-6B88D1B0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L’ASEAN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3AC93-FDF1-07BD-8923-4BC52AD0B94C}"/>
              </a:ext>
            </a:extLst>
          </p:cNvPr>
          <p:cNvSpPr txBox="1"/>
          <p:nvPr/>
        </p:nvSpPr>
        <p:spPr>
          <a:xfrm>
            <a:off x="525717" y="2585111"/>
            <a:ext cx="5570283" cy="42728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Associazione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Nazioni</a:t>
            </a:r>
            <a:r>
              <a:rPr lang="en-US" sz="2000" dirty="0"/>
              <a:t> del Sud-Est </a:t>
            </a:r>
            <a:r>
              <a:rPr lang="en-US" sz="2000" dirty="0" err="1"/>
              <a:t>Asiatico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Fondata</a:t>
            </a:r>
            <a:r>
              <a:rPr lang="en-US" sz="2000" dirty="0"/>
              <a:t> l’8 Agosto 1967 da </a:t>
            </a:r>
            <a:r>
              <a:rPr lang="en-US" sz="2000" dirty="0" err="1"/>
              <a:t>Filippine</a:t>
            </a:r>
            <a:r>
              <a:rPr lang="en-US" sz="2000" dirty="0"/>
              <a:t>, Indonesia, Malaysia, Singapore e </a:t>
            </a:r>
            <a:r>
              <a:rPr lang="en-US" sz="2000" dirty="0" err="1"/>
              <a:t>Thailandia</a:t>
            </a:r>
            <a:r>
              <a:rPr lang="en-US" sz="2000" dirty="0"/>
              <a:t>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1984: Brunei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1995: Vietnam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1997: Myanmar (</a:t>
            </a:r>
            <a:r>
              <a:rPr lang="en-US" sz="2000" dirty="0" err="1"/>
              <a:t>Birmania</a:t>
            </a:r>
            <a:r>
              <a:rPr lang="en-US" sz="2000" dirty="0"/>
              <a:t>) e Laos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1999: Cambogia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Osservatori</a:t>
            </a:r>
            <a:r>
              <a:rPr lang="en-US" sz="2000" dirty="0"/>
              <a:t>: Timor Est e Papua Nuova Guinea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074" name="Picture 2" descr="ASEAN hastens regional payment connectivity | ASEAN | Vietnam+ (VietnamPlus)">
            <a:extLst>
              <a:ext uri="{FF2B5EF4-FFF2-40B4-BE49-F238E27FC236}">
                <a16:creationId xmlns:a16="http://schemas.microsoft.com/office/drawing/2014/main" id="{D20AED43-51D3-5798-9423-C4B174D4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553415"/>
            <a:ext cx="5660211" cy="566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26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E8072-C68C-073A-2626-7B1D6BC87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Demografia</a:t>
            </a:r>
            <a:r>
              <a:rPr lang="en-US" dirty="0"/>
              <a:t> </a:t>
            </a:r>
            <a:r>
              <a:rPr lang="en-US" dirty="0" err="1"/>
              <a:t>dell’ASEAN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FC90C7-D0AE-1FF2-3D4E-3E9D9995D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652" y="2112631"/>
            <a:ext cx="8030696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19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54A78-C05F-6752-F230-F0B60B02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Indonesia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E1D22-4D21-7C63-1B76-B13155E27228}"/>
              </a:ext>
            </a:extLst>
          </p:cNvPr>
          <p:cNvSpPr txBox="1"/>
          <p:nvPr/>
        </p:nvSpPr>
        <p:spPr>
          <a:xfrm>
            <a:off x="525717" y="2796427"/>
            <a:ext cx="4850054" cy="3902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Quarto </a:t>
            </a:r>
            <a:r>
              <a:rPr lang="en-US" sz="2000" dirty="0" err="1"/>
              <a:t>Paese</a:t>
            </a:r>
            <a:r>
              <a:rPr lang="en-US" sz="2000" dirty="0"/>
              <a:t> al mondo per </a:t>
            </a:r>
            <a:r>
              <a:rPr lang="en-US" sz="2000" dirty="0" err="1"/>
              <a:t>popolazione</a:t>
            </a:r>
            <a:r>
              <a:rPr lang="en-US" sz="2000" dirty="0"/>
              <a:t> (279 </a:t>
            </a:r>
            <a:r>
              <a:rPr lang="en-US" sz="2000" dirty="0" err="1"/>
              <a:t>milioni</a:t>
            </a:r>
            <a:r>
              <a:rPr lang="en-US" sz="2000" dirty="0"/>
              <a:t>, </a:t>
            </a:r>
            <a:r>
              <a:rPr lang="en-US" sz="2000" dirty="0" err="1"/>
              <a:t>stima</a:t>
            </a:r>
            <a:r>
              <a:rPr lang="en-US" sz="2000" dirty="0"/>
              <a:t> 2023)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Primo </a:t>
            </a:r>
            <a:r>
              <a:rPr lang="en-US" sz="2000" dirty="0" err="1"/>
              <a:t>Paese</a:t>
            </a:r>
            <a:r>
              <a:rPr lang="en-US" sz="2000" dirty="0"/>
              <a:t> al mondo per </a:t>
            </a:r>
            <a:r>
              <a:rPr lang="en-US" sz="2000" dirty="0" err="1"/>
              <a:t>popolazione</a:t>
            </a:r>
            <a:r>
              <a:rPr lang="en-US" sz="2000" dirty="0"/>
              <a:t> </a:t>
            </a:r>
            <a:r>
              <a:rPr lang="en-US" sz="2000" dirty="0" err="1"/>
              <a:t>musulmana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Sedicesima</a:t>
            </a:r>
            <a:r>
              <a:rPr lang="en-US" sz="2000" dirty="0"/>
              <a:t> </a:t>
            </a:r>
            <a:r>
              <a:rPr lang="en-US" sz="2000" dirty="0" err="1"/>
              <a:t>economia</a:t>
            </a:r>
            <a:r>
              <a:rPr lang="en-US" sz="2000" dirty="0"/>
              <a:t> del mondo (</a:t>
            </a:r>
            <a:r>
              <a:rPr lang="en-US" sz="2000" dirty="0" err="1"/>
              <a:t>quinta</a:t>
            </a:r>
            <a:r>
              <a:rPr lang="en-US" sz="2000" dirty="0"/>
              <a:t> in Asia)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Proiezione</a:t>
            </a:r>
            <a:r>
              <a:rPr lang="en-US" sz="2000" dirty="0"/>
              <a:t>: </a:t>
            </a:r>
            <a:r>
              <a:rPr lang="en-US" sz="2000" dirty="0" err="1"/>
              <a:t>quarta</a:t>
            </a:r>
            <a:r>
              <a:rPr lang="en-US" sz="2000" dirty="0"/>
              <a:t> </a:t>
            </a:r>
            <a:r>
              <a:rPr lang="en-US" sz="2000" dirty="0" err="1"/>
              <a:t>economia</a:t>
            </a:r>
            <a:r>
              <a:rPr lang="en-US" sz="2000" dirty="0"/>
              <a:t> al mondo </a:t>
            </a:r>
            <a:r>
              <a:rPr lang="en-US" sz="2000" dirty="0" err="1"/>
              <a:t>nel</a:t>
            </a:r>
            <a:r>
              <a:rPr lang="en-US" sz="2000" dirty="0"/>
              <a:t> 2045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Crescita</a:t>
            </a:r>
            <a:r>
              <a:rPr lang="en-US" sz="2000" dirty="0"/>
              <a:t> </a:t>
            </a:r>
            <a:r>
              <a:rPr lang="en-US" sz="2000" dirty="0" err="1"/>
              <a:t>superiore</a:t>
            </a:r>
            <a:r>
              <a:rPr lang="en-US" sz="2000" dirty="0"/>
              <a:t> al 5% </a:t>
            </a:r>
            <a:r>
              <a:rPr lang="en-US" sz="2000" dirty="0" err="1"/>
              <a:t>nel</a:t>
            </a:r>
            <a:r>
              <a:rPr lang="en-US" sz="2000" dirty="0"/>
              <a:t> 2023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Paese</a:t>
            </a:r>
            <a:r>
              <a:rPr lang="en-US" sz="2000" dirty="0"/>
              <a:t> </a:t>
            </a:r>
            <a:r>
              <a:rPr lang="en-US" sz="2000" dirty="0" err="1"/>
              <a:t>esportatore</a:t>
            </a:r>
            <a:r>
              <a:rPr lang="en-US" sz="2000" dirty="0"/>
              <a:t> di gas e </a:t>
            </a:r>
            <a:r>
              <a:rPr lang="en-US" sz="2000" dirty="0" err="1"/>
              <a:t>petrolio</a:t>
            </a:r>
            <a:endParaRPr lang="en-US" sz="2000" dirty="0"/>
          </a:p>
        </p:txBody>
      </p:sp>
      <p:pic>
        <p:nvPicPr>
          <p:cNvPr id="6146" name="Picture 2" descr="Indonesia National Flag And Map Sticker by Bigalbaloo Stock - Pixels">
            <a:extLst>
              <a:ext uri="{FF2B5EF4-FFF2-40B4-BE49-F238E27FC236}">
                <a16:creationId xmlns:a16="http://schemas.microsoft.com/office/drawing/2014/main" id="{7F3DC30F-D46D-4B58-8309-3B3838E16F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494426"/>
            <a:ext cx="5660211" cy="37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91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26CDF-47B8-97DD-FB48-BD056269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95017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Politica</a:t>
            </a:r>
            <a:r>
              <a:rPr lang="en-US" dirty="0"/>
              <a:t> </a:t>
            </a:r>
            <a:r>
              <a:rPr lang="en-US"/>
              <a:t>estera</a:t>
            </a:r>
            <a:r>
              <a:rPr lang="en-US" dirty="0"/>
              <a:t> </a:t>
            </a:r>
            <a:r>
              <a:rPr lang="en-US"/>
              <a:t>dell’Indonesia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22ED13-0FCF-5E01-F271-389D4516A312}"/>
              </a:ext>
            </a:extLst>
          </p:cNvPr>
          <p:cNvSpPr txBox="1"/>
          <p:nvPr/>
        </p:nvSpPr>
        <p:spPr>
          <a:xfrm>
            <a:off x="525717" y="2796427"/>
            <a:ext cx="5252085" cy="382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Tradizione</a:t>
            </a:r>
            <a:r>
              <a:rPr lang="en-US" sz="2000" dirty="0"/>
              <a:t> di non </a:t>
            </a:r>
            <a:r>
              <a:rPr lang="en-US" sz="2000" dirty="0" err="1"/>
              <a:t>allineamento</a:t>
            </a:r>
            <a:r>
              <a:rPr lang="en-US" sz="2000" dirty="0"/>
              <a:t> sin da Sukarno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Conferenza</a:t>
            </a:r>
            <a:r>
              <a:rPr lang="en-US" sz="2000" dirty="0"/>
              <a:t> di Bandung (1955)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Protagonista</a:t>
            </a:r>
            <a:r>
              <a:rPr lang="en-US" sz="2000" dirty="0"/>
              <a:t> sotto la </a:t>
            </a:r>
            <a:r>
              <a:rPr lang="en-US" sz="2000" dirty="0" err="1"/>
              <a:t>presidenza</a:t>
            </a:r>
            <a:r>
              <a:rPr lang="en-US" sz="2000" dirty="0"/>
              <a:t> di Joko Widodo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Presidenza</a:t>
            </a:r>
            <a:r>
              <a:rPr lang="en-US" sz="2000" dirty="0"/>
              <a:t> </a:t>
            </a:r>
            <a:r>
              <a:rPr lang="en-US" sz="2000" dirty="0" err="1"/>
              <a:t>dell’ASEAN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2023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Promozione</a:t>
            </a:r>
            <a:r>
              <a:rPr lang="en-US" sz="2000" dirty="0"/>
              <a:t> </a:t>
            </a:r>
            <a:r>
              <a:rPr lang="en-US" sz="2000" dirty="0" err="1"/>
              <a:t>dedollarizzazione</a:t>
            </a:r>
            <a:r>
              <a:rPr lang="en-US" sz="2000" dirty="0"/>
              <a:t> e </a:t>
            </a:r>
            <a:r>
              <a:rPr lang="en-US" sz="2000" dirty="0" err="1"/>
              <a:t>rifiuto</a:t>
            </a:r>
            <a:r>
              <a:rPr lang="en-US" sz="2000" dirty="0"/>
              <a:t> </a:t>
            </a:r>
            <a:r>
              <a:rPr lang="en-US" sz="2000" dirty="0" err="1"/>
              <a:t>sanzioni</a:t>
            </a:r>
            <a:r>
              <a:rPr lang="en-US" sz="2000" dirty="0"/>
              <a:t> </a:t>
            </a:r>
            <a:r>
              <a:rPr lang="en-US" sz="2000" dirty="0" err="1"/>
              <a:t>contro</a:t>
            </a:r>
            <a:r>
              <a:rPr lang="en-US" sz="2000" dirty="0"/>
              <a:t> la Russia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Elezione</a:t>
            </a:r>
            <a:r>
              <a:rPr lang="en-US" sz="2000" dirty="0"/>
              <a:t> di Prabowo </a:t>
            </a:r>
            <a:r>
              <a:rPr lang="en-US" sz="2000" dirty="0" err="1"/>
              <a:t>Subianto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Spostamento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capitale</a:t>
            </a:r>
            <a:r>
              <a:rPr lang="en-US" sz="2000" dirty="0"/>
              <a:t> a Nusantara</a:t>
            </a:r>
          </a:p>
        </p:txBody>
      </p:sp>
      <p:pic>
        <p:nvPicPr>
          <p:cNvPr id="3" name="Picture 2" descr="Prabowo Subianto Yang Asli - Melayu Pos Indonesia">
            <a:extLst>
              <a:ext uri="{FF2B5EF4-FFF2-40B4-BE49-F238E27FC236}">
                <a16:creationId xmlns:a16="http://schemas.microsoft.com/office/drawing/2014/main" id="{E51CE94C-0BD9-15BD-E257-8CA6B665D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87" y="0"/>
            <a:ext cx="4964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29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3B43-A75E-9273-C54D-07400AB5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168B-0FCD-273F-B738-A8B657EC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Thailandia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7ECDBF-33D7-2C1B-7A92-4F1B0CB66832}"/>
              </a:ext>
            </a:extLst>
          </p:cNvPr>
          <p:cNvSpPr txBox="1"/>
          <p:nvPr/>
        </p:nvSpPr>
        <p:spPr>
          <a:xfrm>
            <a:off x="525717" y="2796427"/>
            <a:ext cx="5143563" cy="4061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Ventunesimo</a:t>
            </a:r>
            <a:r>
              <a:rPr lang="en-US" sz="2000" dirty="0"/>
              <a:t> </a:t>
            </a:r>
            <a:r>
              <a:rPr lang="en-US" sz="2000" dirty="0" err="1"/>
              <a:t>Paese</a:t>
            </a:r>
            <a:r>
              <a:rPr lang="en-US" sz="2000" dirty="0"/>
              <a:t> al mondo per </a:t>
            </a:r>
            <a:r>
              <a:rPr lang="en-US" sz="2000" dirty="0" err="1"/>
              <a:t>popolazione</a:t>
            </a:r>
            <a:r>
              <a:rPr lang="en-US" sz="2000" dirty="0"/>
              <a:t> (68 </a:t>
            </a:r>
            <a:r>
              <a:rPr lang="en-US" sz="2000" dirty="0" err="1"/>
              <a:t>milioni</a:t>
            </a:r>
            <a:r>
              <a:rPr lang="en-US" sz="2000" dirty="0"/>
              <a:t>, come la Francia)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Circa 70 </a:t>
            </a:r>
            <a:r>
              <a:rPr lang="en-US" sz="2000" dirty="0" err="1"/>
              <a:t>gruppi</a:t>
            </a:r>
            <a:r>
              <a:rPr lang="en-US" sz="2000" dirty="0"/>
              <a:t> </a:t>
            </a:r>
            <a:r>
              <a:rPr lang="en-US" sz="2000" dirty="0" err="1"/>
              <a:t>etnici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30ma </a:t>
            </a:r>
            <a:r>
              <a:rPr lang="en-US" sz="2000" dirty="0" err="1"/>
              <a:t>economia</a:t>
            </a:r>
            <a:r>
              <a:rPr lang="en-US" sz="2000" dirty="0"/>
              <a:t> del mondo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“Una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storie</a:t>
            </a:r>
            <a:r>
              <a:rPr lang="en-US" sz="2000" dirty="0"/>
              <a:t> di </a:t>
            </a:r>
            <a:r>
              <a:rPr lang="en-US" sz="2000" dirty="0" err="1"/>
              <a:t>sviluppo</a:t>
            </a:r>
            <a:r>
              <a:rPr lang="en-US" sz="2000" dirty="0"/>
              <a:t> di </a:t>
            </a:r>
            <a:r>
              <a:rPr lang="en-US" sz="2000" dirty="0" err="1"/>
              <a:t>maggior</a:t>
            </a:r>
            <a:r>
              <a:rPr lang="en-US" sz="2000" dirty="0"/>
              <a:t> </a:t>
            </a:r>
            <a:r>
              <a:rPr lang="en-US" sz="2000" dirty="0" err="1"/>
              <a:t>successo</a:t>
            </a:r>
            <a:r>
              <a:rPr lang="en-US" sz="2000" dirty="0"/>
              <a:t>” (Banca Mondiale)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Crescita</a:t>
            </a:r>
            <a:r>
              <a:rPr lang="en-US" sz="2000" dirty="0"/>
              <a:t> del 3,7% </a:t>
            </a:r>
            <a:r>
              <a:rPr lang="en-US" sz="2000" dirty="0" err="1"/>
              <a:t>nel</a:t>
            </a:r>
            <a:r>
              <a:rPr lang="en-US" sz="2000" dirty="0"/>
              <a:t> 2023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Secondo </a:t>
            </a:r>
            <a:r>
              <a:rPr lang="en-US" sz="2000" dirty="0" err="1"/>
              <a:t>esportatore</a:t>
            </a:r>
            <a:r>
              <a:rPr lang="en-US" sz="2000" dirty="0"/>
              <a:t> di </a:t>
            </a:r>
            <a:r>
              <a:rPr lang="en-US" sz="2000" dirty="0" err="1"/>
              <a:t>riso</a:t>
            </a:r>
            <a:r>
              <a:rPr lang="en-US" sz="2000" dirty="0"/>
              <a:t> al mondo dopo </a:t>
            </a:r>
            <a:r>
              <a:rPr lang="en-US" sz="2000" dirty="0" err="1"/>
              <a:t>l’India</a:t>
            </a:r>
            <a:endParaRPr lang="en-US" sz="2000" dirty="0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0EEF8186-A8C7-576A-FF0F-C64B45A32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9391" y="552793"/>
            <a:ext cx="3028989" cy="56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45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1D41-30A0-4ACB-EA2F-BAAC3E69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91979-9BD9-6712-A054-24210EAB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Politica</a:t>
            </a:r>
            <a:r>
              <a:rPr lang="en-US" dirty="0"/>
              <a:t> </a:t>
            </a:r>
            <a:r>
              <a:rPr lang="en-US"/>
              <a:t>estera</a:t>
            </a:r>
            <a:r>
              <a:rPr lang="en-US" dirty="0"/>
              <a:t> </a:t>
            </a:r>
            <a:r>
              <a:rPr lang="en-US"/>
              <a:t>della</a:t>
            </a:r>
            <a:r>
              <a:rPr lang="en-US" dirty="0"/>
              <a:t> </a:t>
            </a:r>
            <a:r>
              <a:rPr lang="en-US"/>
              <a:t>Thailandia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DBD60-74B4-46B0-ACCE-3073E0ECCD69}"/>
              </a:ext>
            </a:extLst>
          </p:cNvPr>
          <p:cNvSpPr txBox="1"/>
          <p:nvPr/>
        </p:nvSpPr>
        <p:spPr>
          <a:xfrm>
            <a:off x="525717" y="2530956"/>
            <a:ext cx="5173322" cy="3881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Storico</a:t>
            </a:r>
            <a:r>
              <a:rPr lang="en-US" sz="2000" dirty="0"/>
              <a:t> </a:t>
            </a:r>
            <a:r>
              <a:rPr lang="en-US" sz="2000" dirty="0" err="1"/>
              <a:t>alleato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</a:t>
            </a:r>
            <a:r>
              <a:rPr lang="en-US" sz="2000" dirty="0" err="1"/>
              <a:t>britannici</a:t>
            </a:r>
            <a:r>
              <a:rPr lang="en-US" sz="2000" dirty="0"/>
              <a:t> (Siam)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Allineamento</a:t>
            </a:r>
            <a:r>
              <a:rPr lang="en-US" sz="2000" dirty="0"/>
              <a:t> con il </a:t>
            </a:r>
            <a:r>
              <a:rPr lang="en-US" sz="2000" dirty="0" err="1"/>
              <a:t>blocco</a:t>
            </a:r>
            <a:r>
              <a:rPr lang="en-US" sz="2000" dirty="0"/>
              <a:t> occidentale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Giunta </a:t>
            </a:r>
            <a:r>
              <a:rPr lang="en-US" sz="2000" dirty="0" err="1"/>
              <a:t>militare</a:t>
            </a:r>
            <a:r>
              <a:rPr lang="en-US" sz="2000" dirty="0"/>
              <a:t> di Prayut Chan-o-cha (2014-2023): </a:t>
            </a:r>
            <a:r>
              <a:rPr lang="en-US" sz="2000" dirty="0" err="1"/>
              <a:t>avvicinamento</a:t>
            </a:r>
            <a:r>
              <a:rPr lang="en-US" sz="2000" dirty="0"/>
              <a:t> </a:t>
            </a:r>
            <a:r>
              <a:rPr lang="en-US" sz="2000" dirty="0" err="1"/>
              <a:t>alla</a:t>
            </a:r>
            <a:r>
              <a:rPr lang="en-US" sz="2000" dirty="0"/>
              <a:t> </a:t>
            </a:r>
            <a:r>
              <a:rPr lang="en-US" sz="2000" dirty="0" err="1"/>
              <a:t>Cina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Elezioni</a:t>
            </a:r>
            <a:r>
              <a:rPr lang="en-US" sz="2000" dirty="0"/>
              <a:t> 2023 e </a:t>
            </a:r>
            <a:r>
              <a:rPr lang="en-US" sz="2000" dirty="0" err="1"/>
              <a:t>uscita</a:t>
            </a:r>
            <a:r>
              <a:rPr lang="en-US" sz="2000" dirty="0"/>
              <a:t> di scena di Prayut Chan-o-cha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Coalizione</a:t>
            </a:r>
            <a:r>
              <a:rPr lang="en-US" sz="2000" dirty="0"/>
              <a:t> di </a:t>
            </a:r>
            <a:r>
              <a:rPr lang="en-US" sz="2000" dirty="0" err="1"/>
              <a:t>governo</a:t>
            </a:r>
            <a:r>
              <a:rPr lang="en-US" sz="2000" dirty="0"/>
              <a:t> </a:t>
            </a:r>
            <a:r>
              <a:rPr lang="en-US" sz="2000" dirty="0" err="1"/>
              <a:t>guidata</a:t>
            </a:r>
            <a:r>
              <a:rPr lang="en-US" sz="2000" dirty="0"/>
              <a:t> da </a:t>
            </a:r>
            <a:r>
              <a:rPr lang="en-US" sz="2000" dirty="0" err="1"/>
              <a:t>Srettha</a:t>
            </a:r>
            <a:r>
              <a:rPr lang="en-US" sz="2000" dirty="0"/>
              <a:t> </a:t>
            </a:r>
            <a:r>
              <a:rPr lang="en-US" sz="2000" dirty="0" err="1"/>
              <a:t>Thavisin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Visita in Cina al Forum Belt and Road e </a:t>
            </a:r>
            <a:r>
              <a:rPr lang="en-US" sz="2000" dirty="0" err="1"/>
              <a:t>incontro</a:t>
            </a:r>
            <a:r>
              <a:rPr lang="en-US" sz="2000" dirty="0"/>
              <a:t> con Putin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Agosto 2024: </a:t>
            </a:r>
            <a:r>
              <a:rPr lang="en-US" sz="2000" dirty="0" err="1"/>
              <a:t>governo</a:t>
            </a:r>
            <a:r>
              <a:rPr lang="en-US" sz="2000" dirty="0"/>
              <a:t> di Paetongtarn Shinawatra</a:t>
            </a:r>
          </a:p>
        </p:txBody>
      </p:sp>
      <p:pic>
        <p:nvPicPr>
          <p:cNvPr id="2050" name="Picture 2" descr="Paetongtarn Shinawatra becomes Thailand's next PM, youngest ever | Politics  News | Al Jazeera">
            <a:extLst>
              <a:ext uri="{FF2B5EF4-FFF2-40B4-BE49-F238E27FC236}">
                <a16:creationId xmlns:a16="http://schemas.microsoft.com/office/drawing/2014/main" id="{4A5B7D71-E7FE-8F4B-923D-F862DF531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07" y="429061"/>
            <a:ext cx="5983793" cy="598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54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5C3C93-1D65-766F-DE6E-A395B38EE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3084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3085" name="Oval 3084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3086" name="Oval 3085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96E752-F657-B5CB-3DA0-F23009952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Malaysia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68130-5E1C-6CC3-9D60-D72C80078585}"/>
              </a:ext>
            </a:extLst>
          </p:cNvPr>
          <p:cNvSpPr txBox="1"/>
          <p:nvPr/>
        </p:nvSpPr>
        <p:spPr>
          <a:xfrm>
            <a:off x="457199" y="2286000"/>
            <a:ext cx="5470879" cy="4005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43mo </a:t>
            </a:r>
            <a:r>
              <a:rPr lang="en-US" dirty="0" err="1"/>
              <a:t>Paese</a:t>
            </a:r>
            <a:r>
              <a:rPr lang="en-US" dirty="0"/>
              <a:t> al mondo per </a:t>
            </a:r>
            <a:r>
              <a:rPr lang="en-US" dirty="0" err="1"/>
              <a:t>popolazione</a:t>
            </a:r>
            <a:r>
              <a:rPr lang="en-US" dirty="0"/>
              <a:t> (34,5 </a:t>
            </a:r>
            <a:r>
              <a:rPr lang="en-US" dirty="0" err="1"/>
              <a:t>milioni</a:t>
            </a:r>
            <a:r>
              <a:rPr lang="en-US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Tre </a:t>
            </a:r>
            <a:r>
              <a:rPr lang="en-US" dirty="0" err="1"/>
              <a:t>gruppi</a:t>
            </a:r>
            <a:r>
              <a:rPr lang="en-US" dirty="0"/>
              <a:t> </a:t>
            </a:r>
            <a:r>
              <a:rPr lang="en-US" dirty="0" err="1"/>
              <a:t>principali</a:t>
            </a:r>
            <a:r>
              <a:rPr lang="en-US" dirty="0"/>
              <a:t> (</a:t>
            </a:r>
            <a:r>
              <a:rPr lang="en-US" dirty="0" err="1"/>
              <a:t>malay</a:t>
            </a:r>
            <a:r>
              <a:rPr lang="en-US" dirty="0"/>
              <a:t>, </a:t>
            </a:r>
            <a:r>
              <a:rPr lang="en-US" dirty="0" err="1"/>
              <a:t>cinesi</a:t>
            </a:r>
            <a:r>
              <a:rPr lang="en-US" dirty="0"/>
              <a:t> e </a:t>
            </a:r>
            <a:r>
              <a:rPr lang="en-US" dirty="0" err="1"/>
              <a:t>indiani</a:t>
            </a:r>
            <a:r>
              <a:rPr lang="en-US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36ma </a:t>
            </a:r>
            <a:r>
              <a:rPr lang="en-US" dirty="0" err="1"/>
              <a:t>economia</a:t>
            </a:r>
            <a:r>
              <a:rPr lang="en-US" dirty="0"/>
              <a:t> del mondo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Crescita</a:t>
            </a:r>
            <a:r>
              <a:rPr lang="en-US" dirty="0"/>
              <a:t> del 3,6% </a:t>
            </a:r>
            <a:r>
              <a:rPr lang="en-US" dirty="0" err="1"/>
              <a:t>nel</a:t>
            </a:r>
            <a:r>
              <a:rPr lang="en-US" dirty="0"/>
              <a:t> 2023 (</a:t>
            </a:r>
            <a:r>
              <a:rPr lang="en-US" dirty="0" err="1"/>
              <a:t>proiezione</a:t>
            </a:r>
            <a:r>
              <a:rPr lang="en-US" dirty="0"/>
              <a:t> del 5% </a:t>
            </a:r>
            <a:r>
              <a:rPr lang="en-US" dirty="0" err="1"/>
              <a:t>nel</a:t>
            </a:r>
            <a:r>
              <a:rPr lang="en-US" dirty="0"/>
              <a:t> 2024)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Alta </a:t>
            </a:r>
            <a:r>
              <a:rPr lang="en-US" dirty="0" err="1"/>
              <a:t>produttività</a:t>
            </a:r>
            <a:r>
              <a:rPr lang="en-US" dirty="0"/>
              <a:t> del </a:t>
            </a:r>
            <a:r>
              <a:rPr lang="en-US" dirty="0" err="1"/>
              <a:t>lavoro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Importanti</a:t>
            </a:r>
            <a:r>
              <a:rPr lang="en-US" dirty="0"/>
              <a:t> </a:t>
            </a:r>
            <a:r>
              <a:rPr lang="en-US" dirty="0" err="1"/>
              <a:t>risorse</a:t>
            </a:r>
            <a:r>
              <a:rPr lang="en-US" dirty="0"/>
              <a:t> di gas e </a:t>
            </a:r>
            <a:r>
              <a:rPr lang="en-US" dirty="0" err="1"/>
              <a:t>petrolio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074" name="Picture 2" descr="Malaysia Map Flag Silhouette Sticker for Laptop Book Fridge Guitar  Motorcycle Helmet ToolBox Door PC Boat">
            <a:extLst>
              <a:ext uri="{FF2B5EF4-FFF2-40B4-BE49-F238E27FC236}">
                <a16:creationId xmlns:a16="http://schemas.microsoft.com/office/drawing/2014/main" id="{5E5528F0-D64B-AF40-394C-0CC3E4E22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7157" y="2286000"/>
            <a:ext cx="5435027" cy="25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10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09F54-C52F-D769-CA96-8CDF8A1B8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EEB68-DED8-4E00-46A1-66F47E5E6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Politica</a:t>
            </a:r>
            <a:r>
              <a:rPr lang="en-US" dirty="0"/>
              <a:t> </a:t>
            </a:r>
            <a:r>
              <a:rPr lang="en-US" dirty="0" err="1"/>
              <a:t>estera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Malaysia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3D6790-E7BA-16F6-2747-2F2D2F5C5EE4}"/>
              </a:ext>
            </a:extLst>
          </p:cNvPr>
          <p:cNvSpPr txBox="1"/>
          <p:nvPr/>
        </p:nvSpPr>
        <p:spPr>
          <a:xfrm>
            <a:off x="525717" y="2530956"/>
            <a:ext cx="5173322" cy="3881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1957: </a:t>
            </a:r>
            <a:r>
              <a:rPr lang="en-US" sz="2000" dirty="0" err="1"/>
              <a:t>indipendenza</a:t>
            </a:r>
            <a:r>
              <a:rPr lang="en-US" sz="2000" dirty="0"/>
              <a:t> dal Regno </a:t>
            </a:r>
            <a:r>
              <a:rPr lang="en-US" sz="2000" dirty="0" err="1"/>
              <a:t>Unito</a:t>
            </a:r>
            <a:r>
              <a:rPr lang="en-US" sz="2000" dirty="0"/>
              <a:t> e ingress </a:t>
            </a:r>
            <a:r>
              <a:rPr lang="en-US" sz="2000" dirty="0" err="1"/>
              <a:t>nel</a:t>
            </a:r>
            <a:r>
              <a:rPr lang="en-US" sz="2000" dirty="0"/>
              <a:t> Commonwealth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Baluardo</a:t>
            </a:r>
            <a:r>
              <a:rPr lang="en-US" sz="2000" dirty="0"/>
              <a:t> </a:t>
            </a:r>
            <a:r>
              <a:rPr lang="en-US" sz="2000" dirty="0" err="1"/>
              <a:t>anticomunista</a:t>
            </a:r>
            <a:r>
              <a:rPr lang="en-US" sz="2000" dirty="0"/>
              <a:t> sotto il Primo </a:t>
            </a:r>
            <a:r>
              <a:rPr lang="en-US" sz="2000" dirty="0" err="1"/>
              <a:t>Ministro</a:t>
            </a:r>
            <a:r>
              <a:rPr lang="en-US" sz="2000" dirty="0"/>
              <a:t> </a:t>
            </a:r>
            <a:r>
              <a:rPr lang="en-US" sz="2000" dirty="0" err="1"/>
              <a:t>Tunku</a:t>
            </a:r>
            <a:r>
              <a:rPr lang="en-US" sz="2000" dirty="0"/>
              <a:t> Abdul Rahman </a:t>
            </a:r>
            <a:r>
              <a:rPr lang="en-US" sz="2000" dirty="0" err="1"/>
              <a:t>fino</a:t>
            </a:r>
            <a:r>
              <a:rPr lang="en-US" sz="2000" dirty="0"/>
              <a:t> al 1970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1971: </a:t>
            </a:r>
            <a:r>
              <a:rPr lang="en-US" sz="2000" dirty="0" err="1"/>
              <a:t>inizio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politica</a:t>
            </a:r>
            <a:r>
              <a:rPr lang="en-US" sz="2000" dirty="0"/>
              <a:t> di non </a:t>
            </a:r>
            <a:r>
              <a:rPr lang="en-US" sz="2000" dirty="0" err="1"/>
              <a:t>allineamento</a:t>
            </a:r>
            <a:r>
              <a:rPr lang="en-US" sz="2000" dirty="0"/>
              <a:t> con il Primo </a:t>
            </a:r>
            <a:r>
              <a:rPr lang="en-US" sz="2000" dirty="0" err="1"/>
              <a:t>Ministro</a:t>
            </a:r>
            <a:r>
              <a:rPr lang="en-US" sz="2000" dirty="0"/>
              <a:t> Abdul Razak Hussein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1974: </a:t>
            </a:r>
            <a:r>
              <a:rPr lang="en-US" sz="2000" dirty="0" err="1"/>
              <a:t>relazioni</a:t>
            </a:r>
            <a:r>
              <a:rPr lang="en-US" sz="2000" dirty="0"/>
              <a:t> </a:t>
            </a:r>
            <a:r>
              <a:rPr lang="en-US" sz="2000" dirty="0" err="1"/>
              <a:t>diplomatiche</a:t>
            </a:r>
            <a:r>
              <a:rPr lang="en-US" sz="2000" dirty="0"/>
              <a:t> con la RPC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Forte </a:t>
            </a:r>
            <a:r>
              <a:rPr lang="en-US" sz="2000" dirty="0" err="1"/>
              <a:t>retorica</a:t>
            </a:r>
            <a:r>
              <a:rPr lang="en-US" sz="2000" dirty="0"/>
              <a:t> anti-occidentale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Non </a:t>
            </a:r>
            <a:r>
              <a:rPr lang="en-US" sz="2000" dirty="0" err="1"/>
              <a:t>riconosce</a:t>
            </a:r>
            <a:r>
              <a:rPr lang="en-US" sz="2000" dirty="0"/>
              <a:t> </a:t>
            </a:r>
            <a:r>
              <a:rPr lang="en-US" sz="2000" dirty="0" err="1"/>
              <a:t>Israele</a:t>
            </a:r>
            <a:endParaRPr lang="en-US" sz="2000" dirty="0"/>
          </a:p>
        </p:txBody>
      </p:sp>
      <p:pic>
        <p:nvPicPr>
          <p:cNvPr id="4098" name="Picture 2" descr="tun abdul razak universiti 4to3">
            <a:extLst>
              <a:ext uri="{FF2B5EF4-FFF2-40B4-BE49-F238E27FC236}">
                <a16:creationId xmlns:a16="http://schemas.microsoft.com/office/drawing/2014/main" id="{833FC910-167D-9A68-801B-6BE0EA264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7" y="0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75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B20DF-68E9-CBA8-667B-9A2F36B41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69AA-E38B-EB19-C47A-F200AEA39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Vietnam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2CCD90-48F6-E08F-8B0A-ED92FC219971}"/>
              </a:ext>
            </a:extLst>
          </p:cNvPr>
          <p:cNvSpPr txBox="1"/>
          <p:nvPr/>
        </p:nvSpPr>
        <p:spPr>
          <a:xfrm>
            <a:off x="525716" y="2796427"/>
            <a:ext cx="5570283" cy="390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Quindicesimo</a:t>
            </a:r>
            <a:r>
              <a:rPr lang="en-US" sz="2000" dirty="0"/>
              <a:t> </a:t>
            </a:r>
            <a:r>
              <a:rPr lang="en-US" sz="2000" dirty="0" err="1"/>
              <a:t>Paese</a:t>
            </a:r>
            <a:r>
              <a:rPr lang="en-US" sz="2000" dirty="0"/>
              <a:t> al mondo per </a:t>
            </a:r>
            <a:r>
              <a:rPr lang="en-US" sz="2000" dirty="0" err="1"/>
              <a:t>popolazione</a:t>
            </a:r>
            <a:r>
              <a:rPr lang="en-US" sz="2000" dirty="0"/>
              <a:t> (100 </a:t>
            </a:r>
            <a:r>
              <a:rPr lang="en-US" sz="2000" dirty="0" err="1"/>
              <a:t>milioni</a:t>
            </a:r>
            <a:r>
              <a:rPr lang="en-US" sz="2000" dirty="0"/>
              <a:t> </a:t>
            </a:r>
            <a:r>
              <a:rPr lang="en-US" sz="2000" dirty="0" err="1"/>
              <a:t>superati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2023)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54 </a:t>
            </a:r>
            <a:r>
              <a:rPr lang="en-US" sz="2000" dirty="0" err="1"/>
              <a:t>gruppi</a:t>
            </a:r>
            <a:r>
              <a:rPr lang="en-US" sz="2000" dirty="0"/>
              <a:t> </a:t>
            </a:r>
            <a:r>
              <a:rPr lang="en-US" sz="2000" dirty="0" err="1"/>
              <a:t>etnici</a:t>
            </a:r>
            <a:r>
              <a:rPr lang="en-US" sz="2000" dirty="0"/>
              <a:t> </a:t>
            </a:r>
            <a:r>
              <a:rPr lang="en-US" sz="2000" dirty="0" err="1"/>
              <a:t>riconosciuti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35ma </a:t>
            </a:r>
            <a:r>
              <a:rPr lang="en-US" sz="2000" dirty="0" err="1"/>
              <a:t>economia</a:t>
            </a:r>
            <a:r>
              <a:rPr lang="en-US" sz="2000" dirty="0"/>
              <a:t> del mondo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Proiezione</a:t>
            </a:r>
            <a:r>
              <a:rPr lang="en-US" sz="2000" dirty="0"/>
              <a:t>: decima </a:t>
            </a:r>
            <a:r>
              <a:rPr lang="en-US" sz="2000" dirty="0" err="1"/>
              <a:t>economia</a:t>
            </a:r>
            <a:r>
              <a:rPr lang="en-US" sz="2000" dirty="0"/>
              <a:t> al mondo </a:t>
            </a:r>
            <a:r>
              <a:rPr lang="en-US" sz="2000" dirty="0" err="1"/>
              <a:t>nel</a:t>
            </a:r>
            <a:r>
              <a:rPr lang="en-US" sz="2000" dirty="0"/>
              <a:t> 2050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Crescita</a:t>
            </a:r>
            <a:r>
              <a:rPr lang="en-US" sz="2000" dirty="0"/>
              <a:t> </a:t>
            </a:r>
            <a:r>
              <a:rPr lang="en-US" sz="2000" dirty="0" err="1"/>
              <a:t>superiore</a:t>
            </a:r>
            <a:r>
              <a:rPr lang="en-US" sz="2000" dirty="0"/>
              <a:t> al 4,7% </a:t>
            </a:r>
            <a:r>
              <a:rPr lang="en-US" sz="2000" dirty="0" err="1"/>
              <a:t>nel</a:t>
            </a:r>
            <a:r>
              <a:rPr lang="en-US" sz="2000" dirty="0"/>
              <a:t> 2023 e </a:t>
            </a:r>
            <a:r>
              <a:rPr lang="en-US" sz="2000" dirty="0" err="1"/>
              <a:t>previsione</a:t>
            </a:r>
            <a:r>
              <a:rPr lang="en-US" sz="2000" dirty="0"/>
              <a:t> del 6,9% </a:t>
            </a:r>
            <a:r>
              <a:rPr lang="en-US" sz="2000" dirty="0" err="1"/>
              <a:t>nel</a:t>
            </a:r>
            <a:r>
              <a:rPr lang="en-US" sz="2000" dirty="0"/>
              <a:t> 2024 (FMI)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Terzo</a:t>
            </a:r>
            <a:r>
              <a:rPr lang="en-US" sz="2000" dirty="0"/>
              <a:t> </a:t>
            </a:r>
            <a:r>
              <a:rPr lang="en-US" sz="2000" dirty="0" err="1"/>
              <a:t>esportatore</a:t>
            </a:r>
            <a:r>
              <a:rPr lang="en-US" sz="2000" dirty="0"/>
              <a:t> al mondo di </a:t>
            </a:r>
            <a:r>
              <a:rPr lang="en-US" sz="2000" dirty="0" err="1"/>
              <a:t>riso</a:t>
            </a:r>
            <a:r>
              <a:rPr lang="en-US" sz="2000" dirty="0"/>
              <a:t> e secondo </a:t>
            </a:r>
            <a:r>
              <a:rPr lang="en-US" sz="2000" dirty="0" err="1"/>
              <a:t>esportatore</a:t>
            </a:r>
            <a:r>
              <a:rPr lang="en-US" sz="2000" dirty="0"/>
              <a:t> al mondo di </a:t>
            </a:r>
            <a:r>
              <a:rPr lang="en-US" sz="2000" dirty="0" err="1"/>
              <a:t>caffé</a:t>
            </a:r>
            <a:endParaRPr lang="en-US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DD452C3-BC15-FBB9-C317-7F78E7823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52" y="0"/>
            <a:ext cx="4379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15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22C2-6D74-7283-6DE5-9DDD3D9A4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/>
              <a:t>Breve storia del Vietnam antico e moderno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062AF7-07B9-C6D0-4896-4FD4D3F820AE}"/>
              </a:ext>
            </a:extLst>
          </p:cNvPr>
          <p:cNvSpPr txBox="1"/>
          <p:nvPr/>
        </p:nvSpPr>
        <p:spPr>
          <a:xfrm>
            <a:off x="525717" y="2796427"/>
            <a:ext cx="4663649" cy="3274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Primi</a:t>
            </a:r>
            <a:r>
              <a:rPr lang="en-US" sz="2000" dirty="0"/>
              <a:t> </a:t>
            </a:r>
            <a:r>
              <a:rPr lang="en-US" sz="2000" dirty="0" err="1"/>
              <a:t>insediamenti</a:t>
            </a:r>
            <a:r>
              <a:rPr lang="en-US" sz="2000" dirty="0"/>
              <a:t> </a:t>
            </a:r>
            <a:r>
              <a:rPr lang="en-US" sz="2000" dirty="0" err="1"/>
              <a:t>umani</a:t>
            </a:r>
            <a:r>
              <a:rPr lang="en-US" sz="2000" dirty="0"/>
              <a:t> circa 20.000 anni fa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Regni </a:t>
            </a:r>
            <a:r>
              <a:rPr lang="en-US" sz="2000" dirty="0" err="1"/>
              <a:t>antichi</a:t>
            </a:r>
            <a:r>
              <a:rPr lang="en-US" sz="2000" dirty="0"/>
              <a:t> (Cham, Funan, </a:t>
            </a:r>
            <a:r>
              <a:rPr lang="en-US" sz="2000" dirty="0" err="1"/>
              <a:t>Chenla</a:t>
            </a:r>
            <a:r>
              <a:rPr lang="en-US" sz="2000" dirty="0"/>
              <a:t>, Khmer)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2879 AEC: </a:t>
            </a:r>
            <a:r>
              <a:rPr lang="en-US" sz="2000" dirty="0" err="1"/>
              <a:t>fondazione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dinastia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re </a:t>
            </a:r>
            <a:r>
              <a:rPr lang="en-US" sz="2000" dirty="0" err="1"/>
              <a:t>Hùng</a:t>
            </a:r>
            <a:r>
              <a:rPr lang="en-US" sz="2000" dirty="0"/>
              <a:t> (18 re)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Dominazioni</a:t>
            </a:r>
            <a:r>
              <a:rPr lang="en-US" sz="2000" dirty="0"/>
              <a:t> </a:t>
            </a:r>
            <a:r>
              <a:rPr lang="en-US" sz="2000" dirty="0" err="1"/>
              <a:t>cinesi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Dal 1802 Vietnam </a:t>
            </a:r>
            <a:r>
              <a:rPr lang="en-US" sz="2000" dirty="0" err="1"/>
              <a:t>unificato</a:t>
            </a:r>
            <a:r>
              <a:rPr lang="en-US" sz="2000" dirty="0"/>
              <a:t> sotto la </a:t>
            </a:r>
            <a:r>
              <a:rPr lang="en-US" sz="2000" dirty="0" err="1"/>
              <a:t>dinastia</a:t>
            </a:r>
            <a:r>
              <a:rPr lang="en-US" sz="2000" dirty="0"/>
              <a:t> </a:t>
            </a:r>
            <a:r>
              <a:rPr lang="en-US" sz="2000" dirty="0" err="1"/>
              <a:t>Nguyễn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122" name="Picture 2" descr="Hùng Vương – Wikipedia tiếng Việt">
            <a:extLst>
              <a:ext uri="{FF2B5EF4-FFF2-40B4-BE49-F238E27FC236}">
                <a16:creationId xmlns:a16="http://schemas.microsoft.com/office/drawing/2014/main" id="{CB337F63-21FB-8F7D-AEB6-EB7C7A4B3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7604" y="552793"/>
            <a:ext cx="3552563" cy="56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67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61F54-97F2-1FFC-EA12-2CDF0AA81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Colonizzazione</a:t>
            </a:r>
            <a:r>
              <a:rPr lang="en-US" dirty="0"/>
              <a:t> </a:t>
            </a:r>
            <a:r>
              <a:rPr lang="en-US"/>
              <a:t>francese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7BE43B-0A37-D1DD-97F5-889EB20178BD}"/>
              </a:ext>
            </a:extLst>
          </p:cNvPr>
          <p:cNvSpPr txBox="1"/>
          <p:nvPr/>
        </p:nvSpPr>
        <p:spPr>
          <a:xfrm>
            <a:off x="525717" y="2796427"/>
            <a:ext cx="5340925" cy="404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Dalla </a:t>
            </a:r>
            <a:r>
              <a:rPr lang="en-US" sz="2000" dirty="0" err="1"/>
              <a:t>metà</a:t>
            </a:r>
            <a:r>
              <a:rPr lang="en-US" sz="2000" dirty="0"/>
              <a:t> del XIX </a:t>
            </a:r>
            <a:r>
              <a:rPr lang="en-US" sz="2000" dirty="0" err="1"/>
              <a:t>secolo</a:t>
            </a:r>
            <a:r>
              <a:rPr lang="en-US" sz="2000" dirty="0"/>
              <a:t> </a:t>
            </a:r>
            <a:r>
              <a:rPr lang="en-US" sz="2000" dirty="0" err="1"/>
              <a:t>inizia</a:t>
            </a:r>
            <a:r>
              <a:rPr lang="en-US" sz="2000" dirty="0"/>
              <a:t> la </a:t>
            </a:r>
            <a:r>
              <a:rPr lang="en-US" sz="2000" dirty="0" err="1"/>
              <a:t>colonizzazione</a:t>
            </a:r>
            <a:r>
              <a:rPr lang="en-US" sz="2000" dirty="0"/>
              <a:t> </a:t>
            </a:r>
            <a:r>
              <a:rPr lang="en-US" sz="2000" dirty="0" err="1"/>
              <a:t>francese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1862: </a:t>
            </a:r>
            <a:r>
              <a:rPr lang="en-US" sz="2000" dirty="0" err="1"/>
              <a:t>inizio</a:t>
            </a:r>
            <a:r>
              <a:rPr lang="en-US" sz="2000" dirty="0"/>
              <a:t> </a:t>
            </a:r>
            <a:r>
              <a:rPr lang="en-US" sz="2000" dirty="0" err="1"/>
              <a:t>ufficiale</a:t>
            </a:r>
            <a:r>
              <a:rPr lang="en-US" sz="2000" dirty="0"/>
              <a:t> </a:t>
            </a:r>
            <a:r>
              <a:rPr lang="en-US" sz="2000" dirty="0" err="1"/>
              <a:t>dell’era</a:t>
            </a:r>
            <a:r>
              <a:rPr lang="en-US" sz="2000" dirty="0"/>
              <a:t> </a:t>
            </a:r>
            <a:r>
              <a:rPr lang="en-US" sz="2000" dirty="0" err="1"/>
              <a:t>coloniale</a:t>
            </a:r>
            <a:r>
              <a:rPr lang="en-US" sz="2000" dirty="0"/>
              <a:t> (</a:t>
            </a:r>
            <a:r>
              <a:rPr lang="en-US" sz="2000" dirty="0" err="1"/>
              <a:t>Indocina</a:t>
            </a:r>
            <a:r>
              <a:rPr lang="en-US" sz="2000" dirty="0"/>
              <a:t> </a:t>
            </a:r>
            <a:r>
              <a:rPr lang="en-US" sz="2000" dirty="0" err="1"/>
              <a:t>francese</a:t>
            </a:r>
            <a:r>
              <a:rPr lang="en-US" sz="2000" dirty="0"/>
              <a:t> dal 1887)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Divisione</a:t>
            </a:r>
            <a:r>
              <a:rPr lang="en-US" sz="2000" dirty="0"/>
              <a:t> del Vietnam: </a:t>
            </a:r>
            <a:r>
              <a:rPr lang="en-US" sz="2000" dirty="0" err="1"/>
              <a:t>Tonchino</a:t>
            </a:r>
            <a:r>
              <a:rPr lang="en-US" sz="2000" dirty="0"/>
              <a:t> (</a:t>
            </a:r>
            <a:r>
              <a:rPr lang="en-US" sz="2000" dirty="0" err="1"/>
              <a:t>nord</a:t>
            </a:r>
            <a:r>
              <a:rPr lang="en-US" sz="2000" dirty="0"/>
              <a:t>), Annam (</a:t>
            </a:r>
            <a:r>
              <a:rPr lang="en-US" sz="2000" dirty="0" err="1"/>
              <a:t>centro</a:t>
            </a:r>
            <a:r>
              <a:rPr lang="en-US" sz="2000" dirty="0"/>
              <a:t>) e </a:t>
            </a:r>
            <a:r>
              <a:rPr lang="en-US" sz="2000" dirty="0" err="1"/>
              <a:t>Cocincina</a:t>
            </a:r>
            <a:r>
              <a:rPr lang="en-US" sz="2000" dirty="0"/>
              <a:t> (</a:t>
            </a:r>
            <a:r>
              <a:rPr lang="en-US" sz="2000" dirty="0" err="1"/>
              <a:t>sud</a:t>
            </a:r>
            <a:r>
              <a:rPr lang="en-US" sz="2000" dirty="0"/>
              <a:t>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 </a:t>
            </a:r>
            <a:r>
              <a:rPr lang="en-US" sz="2000" dirty="0" err="1"/>
              <a:t>febbraio</a:t>
            </a:r>
            <a:r>
              <a:rPr lang="en-US" sz="2000" dirty="0"/>
              <a:t> 1930: </a:t>
            </a:r>
            <a:r>
              <a:rPr lang="en-US" sz="2000" dirty="0" err="1"/>
              <a:t>fondazione</a:t>
            </a:r>
            <a:r>
              <a:rPr lang="en-US" sz="2000" dirty="0"/>
              <a:t> del PC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1940: </a:t>
            </a:r>
            <a:r>
              <a:rPr lang="en-US" sz="2000" dirty="0" err="1"/>
              <a:t>invasione</a:t>
            </a:r>
            <a:r>
              <a:rPr lang="en-US" sz="2000" dirty="0"/>
              <a:t> </a:t>
            </a:r>
            <a:r>
              <a:rPr lang="en-US" sz="2000" dirty="0" err="1"/>
              <a:t>giapponese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 Settembre 1945: </a:t>
            </a:r>
            <a:r>
              <a:rPr lang="en-US" sz="2000" dirty="0" err="1"/>
              <a:t>dichiarazione</a:t>
            </a:r>
            <a:r>
              <a:rPr lang="en-US" sz="2000" dirty="0"/>
              <a:t> </a:t>
            </a:r>
            <a:r>
              <a:rPr lang="en-US" sz="2000" dirty="0" err="1"/>
              <a:t>d’indipendenza</a:t>
            </a:r>
            <a:r>
              <a:rPr lang="en-US" sz="2000" dirty="0"/>
              <a:t> di </a:t>
            </a:r>
            <a:r>
              <a:rPr lang="en-US" sz="2000" dirty="0" err="1"/>
              <a:t>Hồ</a:t>
            </a:r>
            <a:r>
              <a:rPr lang="en-US" sz="2000" dirty="0"/>
              <a:t> Chí Minh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146" name="Picture 2" descr="China invaded Vietnam for a period of a thousand years. When the Chinese  ruled Vietnam how did it compare to the The French rule of Vietnam? - Quora">
            <a:extLst>
              <a:ext uri="{FF2B5EF4-FFF2-40B4-BE49-F238E27FC236}">
                <a16:creationId xmlns:a16="http://schemas.microsoft.com/office/drawing/2014/main" id="{7685AF6A-C697-8B9C-BC12-77CC3F6C2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0281" y="552793"/>
            <a:ext cx="3767209" cy="56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1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3149-8D80-5C78-BEEA-8607384C4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 guerre del ‘900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FE096F-2F76-C197-5A62-8021340A3EB9}"/>
              </a:ext>
            </a:extLst>
          </p:cNvPr>
          <p:cNvSpPr txBox="1"/>
          <p:nvPr/>
        </p:nvSpPr>
        <p:spPr>
          <a:xfrm>
            <a:off x="525717" y="2796427"/>
            <a:ext cx="5847374" cy="40424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Seconda</a:t>
            </a:r>
            <a:r>
              <a:rPr lang="en-US" sz="2000" dirty="0"/>
              <a:t> </a:t>
            </a:r>
            <a:r>
              <a:rPr lang="en-US" sz="2000" dirty="0" err="1"/>
              <a:t>guerra</a:t>
            </a:r>
            <a:r>
              <a:rPr lang="en-US" sz="2000" dirty="0"/>
              <a:t> </a:t>
            </a:r>
            <a:r>
              <a:rPr lang="en-US" sz="2000" dirty="0" err="1"/>
              <a:t>mondiale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Divisione</a:t>
            </a:r>
            <a:r>
              <a:rPr lang="en-US" sz="2000" dirty="0"/>
              <a:t> del </a:t>
            </a:r>
            <a:r>
              <a:rPr lang="en-US" sz="2000" dirty="0" err="1"/>
              <a:t>Paese</a:t>
            </a:r>
            <a:r>
              <a:rPr lang="en-US" sz="2000" dirty="0"/>
              <a:t>: Repubblica </a:t>
            </a:r>
            <a:r>
              <a:rPr lang="en-US" sz="2000" dirty="0" err="1"/>
              <a:t>Democratica</a:t>
            </a:r>
            <a:r>
              <a:rPr lang="en-US" sz="2000" dirty="0"/>
              <a:t> del Vietnam (</a:t>
            </a:r>
            <a:r>
              <a:rPr lang="en-US" sz="2000" dirty="0" err="1"/>
              <a:t>nord</a:t>
            </a:r>
            <a:r>
              <a:rPr lang="en-US" sz="2000" dirty="0"/>
              <a:t>) e </a:t>
            </a:r>
            <a:r>
              <a:rPr lang="en-US" sz="2000" dirty="0" err="1"/>
              <a:t>Stato</a:t>
            </a:r>
            <a:r>
              <a:rPr lang="en-US" sz="2000" dirty="0"/>
              <a:t> del Vietnam (</a:t>
            </a:r>
            <a:r>
              <a:rPr lang="en-US" sz="2000" dirty="0" err="1"/>
              <a:t>sud</a:t>
            </a:r>
            <a:r>
              <a:rPr lang="en-US" sz="2000" dirty="0"/>
              <a:t>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1946-1954: </a:t>
            </a:r>
            <a:r>
              <a:rPr lang="en-US" sz="2000" dirty="0" err="1"/>
              <a:t>guerra</a:t>
            </a:r>
            <a:r>
              <a:rPr lang="en-US" sz="2000" dirty="0"/>
              <a:t> </a:t>
            </a:r>
            <a:r>
              <a:rPr lang="en-US" sz="2000" dirty="0" err="1"/>
              <a:t>d’Indocina</a:t>
            </a:r>
            <a:r>
              <a:rPr lang="en-US" sz="2000" dirty="0"/>
              <a:t> (7 Maggio1954, </a:t>
            </a:r>
            <a:r>
              <a:rPr lang="en-US" sz="2000" dirty="0" err="1"/>
              <a:t>vittoria</a:t>
            </a:r>
            <a:r>
              <a:rPr lang="en-US" sz="2000" dirty="0"/>
              <a:t> di </a:t>
            </a:r>
            <a:r>
              <a:rPr lang="en-US" sz="2000" dirty="0" err="1"/>
              <a:t>Ðiện</a:t>
            </a:r>
            <a:r>
              <a:rPr lang="en-US" sz="2000" dirty="0"/>
              <a:t> </a:t>
            </a:r>
            <a:r>
              <a:rPr lang="en-US" sz="2000" dirty="0" err="1"/>
              <a:t>Biên</a:t>
            </a:r>
            <a:r>
              <a:rPr lang="en-US" sz="2000" dirty="0"/>
              <a:t> </a:t>
            </a:r>
            <a:r>
              <a:rPr lang="en-US" sz="2000" dirty="0" err="1"/>
              <a:t>Phủ</a:t>
            </a:r>
            <a:r>
              <a:rPr lang="en-US" sz="2000" dirty="0"/>
              <a:t>)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1955-1975: </a:t>
            </a:r>
            <a:r>
              <a:rPr lang="it-IT" sz="2000" dirty="0"/>
              <a:t>guerra di resistenza contro gli Stati Uniti (guerra del Vietnam)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30 aprile 1975: liberazione di Sài Gòn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Riunificazione: Repubblica Socialista del Vietnam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1977-1991: conflitto con la Cambogia</a:t>
            </a:r>
            <a:endParaRPr lang="en-US" sz="2000" dirty="0"/>
          </a:p>
        </p:txBody>
      </p:sp>
      <p:pic>
        <p:nvPicPr>
          <p:cNvPr id="7170" name="Picture 2" descr="The Story of North and South Vietnam">
            <a:extLst>
              <a:ext uri="{FF2B5EF4-FFF2-40B4-BE49-F238E27FC236}">
                <a16:creationId xmlns:a16="http://schemas.microsoft.com/office/drawing/2014/main" id="{1A9C2E9D-6BB0-1F6E-055F-8F630488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24" y="0"/>
            <a:ext cx="3705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03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ài 2: Phản bác quan điểm “Hồ Chí Minh không phải là nhà tư tưởng, không có  tư tưởng Hồ Chí Minh”">
            <a:extLst>
              <a:ext uri="{FF2B5EF4-FFF2-40B4-BE49-F238E27FC236}">
                <a16:creationId xmlns:a16="http://schemas.microsoft.com/office/drawing/2014/main" id="{1FE7C725-C613-F3A5-3D37-1028BD6C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6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Võ Nguyên Giáp: Vị nhân tướng tận trung báo quốc">
            <a:extLst>
              <a:ext uri="{FF2B5EF4-FFF2-40B4-BE49-F238E27FC236}">
                <a16:creationId xmlns:a16="http://schemas.microsoft.com/office/drawing/2014/main" id="{FC73B41B-BD24-F182-97BE-E4E83AC64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7" y="0"/>
            <a:ext cx="4652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EA1D30-D826-019B-449D-10C73DEE535E}"/>
              </a:ext>
            </a:extLst>
          </p:cNvPr>
          <p:cNvSpPr txBox="1"/>
          <p:nvPr/>
        </p:nvSpPr>
        <p:spPr>
          <a:xfrm>
            <a:off x="4516437" y="554965"/>
            <a:ext cx="173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Hồ</a:t>
            </a:r>
            <a:r>
              <a:rPr lang="en-US" sz="2000" dirty="0"/>
              <a:t> Chí Minh</a:t>
            </a:r>
          </a:p>
          <a:p>
            <a:r>
              <a:rPr lang="en-US" sz="2000" dirty="0"/>
              <a:t>(1890 -1969)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BCEA54-28CF-358E-56BD-038D3DF78063}"/>
              </a:ext>
            </a:extLst>
          </p:cNvPr>
          <p:cNvSpPr txBox="1"/>
          <p:nvPr/>
        </p:nvSpPr>
        <p:spPr>
          <a:xfrm>
            <a:off x="5527964" y="5656704"/>
            <a:ext cx="2147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Võ </a:t>
            </a:r>
            <a:r>
              <a:rPr lang="en-US" sz="2000" dirty="0" err="1"/>
              <a:t>Nguyên</a:t>
            </a:r>
            <a:r>
              <a:rPr lang="en-US" sz="2000" dirty="0"/>
              <a:t> </a:t>
            </a:r>
            <a:r>
              <a:rPr lang="en-US" sz="2000" dirty="0" err="1"/>
              <a:t>Giáp</a:t>
            </a:r>
            <a:r>
              <a:rPr lang="en-US" sz="2000" dirty="0"/>
              <a:t> </a:t>
            </a:r>
          </a:p>
          <a:p>
            <a:r>
              <a:rPr lang="en-US" sz="2000" dirty="0"/>
              <a:t>(1911 – 2013)</a:t>
            </a:r>
          </a:p>
        </p:txBody>
      </p:sp>
    </p:spTree>
    <p:extLst>
      <p:ext uri="{BB962C8B-B14F-4D97-AF65-F5344CB8AC3E}">
        <p14:creationId xmlns:p14="http://schemas.microsoft.com/office/powerpoint/2010/main" val="163611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DB1FA-4FD5-0497-9BAF-501546C08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Il Vietnam odierno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80E116-DE23-87E4-D674-B89DE9C8F8CC}"/>
              </a:ext>
            </a:extLst>
          </p:cNvPr>
          <p:cNvSpPr txBox="1"/>
          <p:nvPr/>
        </p:nvSpPr>
        <p:spPr>
          <a:xfrm>
            <a:off x="525717" y="2796426"/>
            <a:ext cx="5045922" cy="4061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Anni ‘80: grave crisi economica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1986: inizia la riforma economica del Đổi Mới (“Rinnovamento”)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Leadership di Nguyễn Văn Linh (1986-1991)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1991: fine dell’Unione Sovietica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1994: fine dell’embargo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1995: riapertura delle relazioni con gli Stati Uniti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1995: adesione all’ASEAN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2000: Clinton visita il Vietnam</a:t>
            </a:r>
            <a:endParaRPr lang="en-US" sz="2000" dirty="0"/>
          </a:p>
        </p:txBody>
      </p:sp>
      <p:pic>
        <p:nvPicPr>
          <p:cNvPr id="1026" name="Picture 2" descr="Tổng Bí thư Nguyễn Văn Linh - Tấm gương &quot;tận trung với nước, tận hiếu với  dân&quot; - YouTube">
            <a:extLst>
              <a:ext uri="{FF2B5EF4-FFF2-40B4-BE49-F238E27FC236}">
                <a16:creationId xmlns:a16="http://schemas.microsoft.com/office/drawing/2014/main" id="{14E4766B-39D4-2023-48A1-901B89D30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791586"/>
            <a:ext cx="6068128" cy="341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56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F8CE2-A7F1-7537-4B64-1443D679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962B1-2EB9-5E77-19B5-AFA3F982D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La diplomazia del bambù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BF5679-FB5F-88E3-5A72-6E4245499875}"/>
              </a:ext>
            </a:extLst>
          </p:cNvPr>
          <p:cNvSpPr txBox="1"/>
          <p:nvPr/>
        </p:nvSpPr>
        <p:spPr>
          <a:xfrm>
            <a:off x="525717" y="2796427"/>
            <a:ext cx="5329762" cy="327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Elaborazione</a:t>
            </a:r>
            <a:r>
              <a:rPr lang="en-US" sz="2000" dirty="0"/>
              <a:t> del </a:t>
            </a:r>
            <a:r>
              <a:rPr lang="en-US" sz="2000" dirty="0" err="1"/>
              <a:t>Segretario</a:t>
            </a:r>
            <a:r>
              <a:rPr lang="en-US" sz="2000" dirty="0"/>
              <a:t> </a:t>
            </a:r>
            <a:r>
              <a:rPr lang="en-US" sz="2000" dirty="0" err="1"/>
              <a:t>Generale</a:t>
            </a:r>
            <a:r>
              <a:rPr lang="en-US" sz="2000" dirty="0"/>
              <a:t> </a:t>
            </a:r>
            <a:r>
              <a:rPr lang="en-US" sz="2000" dirty="0" err="1"/>
              <a:t>Nguyễn</a:t>
            </a:r>
            <a:r>
              <a:rPr lang="en-US" sz="2000" dirty="0"/>
              <a:t> </a:t>
            </a:r>
            <a:r>
              <a:rPr lang="en-US" sz="2000" dirty="0" err="1"/>
              <a:t>Phú</a:t>
            </a:r>
            <a:r>
              <a:rPr lang="en-US" sz="2000" dirty="0"/>
              <a:t> </a:t>
            </a:r>
            <a:r>
              <a:rPr lang="en-US" sz="2000" dirty="0" err="1"/>
              <a:t>Trọng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</a:t>
            </a:r>
            <a:r>
              <a:rPr lang="it-IT" sz="2000" dirty="0"/>
              <a:t>oerente con la tradizione storica vietnamita e allo stesso tempo adatta al contesto internazionale del XXI secolo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Intrattenere relazioni bilaterali positive con tutte le principali potenze mondiali (equilibrio senza sudditanza)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Principi di indipendenza, autosufficienza, multilateralismo e diversificazione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Bilanciamento dei rapporti con Stati Uniti, Unione Europea, Cina e Russia</a:t>
            </a:r>
            <a:endParaRPr lang="en-US" sz="2000" dirty="0"/>
          </a:p>
        </p:txBody>
      </p:sp>
      <p:pic>
        <p:nvPicPr>
          <p:cNvPr id="3074" name="Picture 2" descr="Phát biểu của Tổng Bí thư Nguyễn Phú Trọng tại buổi gặp gỡ nhân sĩ hữu nghị  và thế hệ trẻ hai nước Việt Nam - Trung Quốc">
            <a:extLst>
              <a:ext uri="{FF2B5EF4-FFF2-40B4-BE49-F238E27FC236}">
                <a16:creationId xmlns:a16="http://schemas.microsoft.com/office/drawing/2014/main" id="{3467D574-C523-D10D-AEC9-577DB5F41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466125"/>
            <a:ext cx="5660211" cy="383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5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B0F05-4783-64A5-2E4C-77A74EBB2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04488-10B4-DABE-095E-B04278BA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 quattro “NO”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95BE0-A1D9-53B4-A4C2-D25A2A526FD2}"/>
              </a:ext>
            </a:extLst>
          </p:cNvPr>
          <p:cNvSpPr txBox="1"/>
          <p:nvPr/>
        </p:nvSpPr>
        <p:spPr>
          <a:xfrm>
            <a:off x="353705" y="2693177"/>
            <a:ext cx="6079783" cy="327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Elaborati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2019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Linee</a:t>
            </a:r>
            <a:r>
              <a:rPr lang="en-US" sz="2000" dirty="0"/>
              <a:t> </a:t>
            </a:r>
            <a:r>
              <a:rPr lang="en-US" sz="2000" dirty="0" err="1"/>
              <a:t>rosse</a:t>
            </a:r>
            <a:r>
              <a:rPr lang="en-US" sz="2000" dirty="0"/>
              <a:t> </a:t>
            </a:r>
            <a:r>
              <a:rPr lang="en-US" sz="2000" dirty="0" err="1"/>
              <a:t>che</a:t>
            </a:r>
            <a:r>
              <a:rPr lang="en-US" sz="2000" dirty="0"/>
              <a:t> il Vietnam è </a:t>
            </a:r>
            <a:r>
              <a:rPr lang="en-US" sz="2000" dirty="0" err="1"/>
              <a:t>deciso</a:t>
            </a:r>
            <a:r>
              <a:rPr lang="en-US" sz="2000" dirty="0"/>
              <a:t> a non </a:t>
            </a:r>
            <a:r>
              <a:rPr lang="en-US" sz="2000" dirty="0" err="1"/>
              <a:t>varcare</a:t>
            </a:r>
            <a:r>
              <a:rPr lang="en-US" sz="2000" dirty="0"/>
              <a:t> quando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tratta</a:t>
            </a:r>
            <a:r>
              <a:rPr lang="en-US" sz="2000" dirty="0"/>
              <a:t> di </a:t>
            </a:r>
            <a:r>
              <a:rPr lang="en-US" sz="2000" dirty="0" err="1"/>
              <a:t>politica</a:t>
            </a:r>
            <a:r>
              <a:rPr lang="en-US" sz="2000" dirty="0"/>
              <a:t> </a:t>
            </a:r>
            <a:r>
              <a:rPr lang="en-US" sz="2000" dirty="0" err="1"/>
              <a:t>estera</a:t>
            </a:r>
            <a:r>
              <a:rPr lang="en-US" sz="2000" dirty="0"/>
              <a:t> e di </a:t>
            </a:r>
            <a:r>
              <a:rPr lang="en-US" sz="2000" dirty="0" err="1"/>
              <a:t>relazioni</a:t>
            </a:r>
            <a:r>
              <a:rPr lang="en-US" sz="2000" dirty="0"/>
              <a:t> con le </a:t>
            </a:r>
            <a:r>
              <a:rPr lang="en-US" sz="2000" dirty="0" err="1"/>
              <a:t>grandi</a:t>
            </a:r>
            <a:r>
              <a:rPr lang="en-US" sz="2000" dirty="0"/>
              <a:t> </a:t>
            </a:r>
            <a:r>
              <a:rPr lang="en-US" sz="2000" dirty="0" err="1"/>
              <a:t>potenze</a:t>
            </a:r>
            <a:r>
              <a:rPr lang="en-US" sz="2000" dirty="0"/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1) </a:t>
            </a:r>
            <a:r>
              <a:rPr lang="en-US" sz="2000" dirty="0" err="1"/>
              <a:t>Nessuna</a:t>
            </a:r>
            <a:r>
              <a:rPr lang="en-US" sz="2000" dirty="0"/>
              <a:t> </a:t>
            </a:r>
            <a:r>
              <a:rPr lang="en-US" sz="2000" dirty="0" err="1"/>
              <a:t>alleanza</a:t>
            </a:r>
            <a:r>
              <a:rPr lang="en-US" sz="2000" dirty="0"/>
              <a:t> </a:t>
            </a:r>
            <a:r>
              <a:rPr lang="en-US" sz="2000" dirty="0" err="1"/>
              <a:t>militare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2) </a:t>
            </a:r>
            <a:r>
              <a:rPr lang="en-US" sz="2000" dirty="0" err="1"/>
              <a:t>Nessuna</a:t>
            </a:r>
            <a:r>
              <a:rPr lang="en-US" sz="2000" dirty="0"/>
              <a:t> presa di </a:t>
            </a:r>
            <a:r>
              <a:rPr lang="en-US" sz="2000" dirty="0" err="1"/>
              <a:t>posizione</a:t>
            </a:r>
            <a:r>
              <a:rPr lang="en-US" sz="2000" dirty="0"/>
              <a:t> a </a:t>
            </a:r>
            <a:r>
              <a:rPr lang="en-US" sz="2000" dirty="0" err="1"/>
              <a:t>favore</a:t>
            </a:r>
            <a:r>
              <a:rPr lang="en-US" sz="2000" dirty="0"/>
              <a:t> di un </a:t>
            </a:r>
            <a:r>
              <a:rPr lang="en-US" sz="2000" dirty="0" err="1"/>
              <a:t>Paese</a:t>
            </a:r>
            <a:r>
              <a:rPr lang="en-US" sz="2000" dirty="0"/>
              <a:t> </a:t>
            </a:r>
            <a:r>
              <a:rPr lang="en-US" sz="2000" dirty="0" err="1"/>
              <a:t>contro</a:t>
            </a:r>
            <a:r>
              <a:rPr lang="en-US" sz="2000" dirty="0"/>
              <a:t> un </a:t>
            </a:r>
            <a:r>
              <a:rPr lang="en-US" sz="2000" dirty="0" err="1"/>
              <a:t>altro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3) Nessun </a:t>
            </a:r>
            <a:r>
              <a:rPr lang="en-US" sz="2000" dirty="0" err="1"/>
              <a:t>permesso</a:t>
            </a:r>
            <a:r>
              <a:rPr lang="en-US" sz="2000" dirty="0"/>
              <a:t> di </a:t>
            </a:r>
            <a:r>
              <a:rPr lang="en-US" sz="2000" dirty="0" err="1"/>
              <a:t>utilizzare</a:t>
            </a:r>
            <a:r>
              <a:rPr lang="en-US" sz="2000" dirty="0"/>
              <a:t> il </a:t>
            </a:r>
            <a:r>
              <a:rPr lang="en-US" sz="2000" dirty="0" err="1"/>
              <a:t>territorio</a:t>
            </a:r>
            <a:r>
              <a:rPr lang="en-US" sz="2000" dirty="0"/>
              <a:t> </a:t>
            </a:r>
            <a:r>
              <a:rPr lang="en-US" sz="2000" dirty="0" err="1"/>
              <a:t>vietnamita</a:t>
            </a:r>
            <a:r>
              <a:rPr lang="en-US" sz="2000" dirty="0"/>
              <a:t> come base </a:t>
            </a:r>
            <a:r>
              <a:rPr lang="en-US" sz="2000" dirty="0" err="1"/>
              <a:t>militare</a:t>
            </a:r>
            <a:r>
              <a:rPr lang="en-US" sz="2000" dirty="0"/>
              <a:t> da </a:t>
            </a:r>
            <a:r>
              <a:rPr lang="en-US" sz="2000" dirty="0" err="1"/>
              <a:t>parte</a:t>
            </a:r>
            <a:r>
              <a:rPr lang="en-US" sz="2000" dirty="0"/>
              <a:t> di </a:t>
            </a:r>
            <a:r>
              <a:rPr lang="en-US" sz="2000" dirty="0" err="1"/>
              <a:t>potenze</a:t>
            </a:r>
            <a:r>
              <a:rPr lang="en-US" sz="2000" dirty="0"/>
              <a:t> </a:t>
            </a:r>
            <a:r>
              <a:rPr lang="en-US" sz="2000" dirty="0" err="1"/>
              <a:t>straniere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4) Nessun </a:t>
            </a:r>
            <a:r>
              <a:rPr lang="en-US" sz="2000" dirty="0" err="1"/>
              <a:t>uso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forza </a:t>
            </a:r>
            <a:r>
              <a:rPr lang="en-US" sz="2000" dirty="0" err="1"/>
              <a:t>nelle</a:t>
            </a:r>
            <a:r>
              <a:rPr lang="en-US" sz="2000" dirty="0"/>
              <a:t> </a:t>
            </a:r>
            <a:r>
              <a:rPr lang="en-US" sz="2000" dirty="0" err="1"/>
              <a:t>relazioni</a:t>
            </a:r>
            <a:r>
              <a:rPr lang="en-US" sz="2000" dirty="0"/>
              <a:t> </a:t>
            </a:r>
            <a:r>
              <a:rPr lang="en-US" sz="2000" dirty="0" err="1"/>
              <a:t>internazionali</a:t>
            </a:r>
            <a:endParaRPr lang="en-US" sz="2000" dirty="0"/>
          </a:p>
        </p:txBody>
      </p:sp>
      <p:pic>
        <p:nvPicPr>
          <p:cNvPr id="4100" name="Picture 4" descr="Tổng Bí thư, Chủ tịch nước Nguyễn Phú Trọng và chuyện bức ảnh độc đáo thời  sinh viên (25/10/2018)">
            <a:extLst>
              <a:ext uri="{FF2B5EF4-FFF2-40B4-BE49-F238E27FC236}">
                <a16:creationId xmlns:a16="http://schemas.microsoft.com/office/drawing/2014/main" id="{D59DA7DC-F752-18CB-8067-D331B446A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7" r="25037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68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0B955-82FA-00C1-CA0F-5DC4E7D4F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F207-210B-B089-9472-30F3FB52F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/>
              <a:t>Nuovo ruolo internazionale del Vietnam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9BCCF9-6EFF-F05D-EDDE-5608667B2BBF}"/>
              </a:ext>
            </a:extLst>
          </p:cNvPr>
          <p:cNvSpPr txBox="1"/>
          <p:nvPr/>
        </p:nvSpPr>
        <p:spPr>
          <a:xfrm>
            <a:off x="525717" y="2796427"/>
            <a:ext cx="5245714" cy="4061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Incontro</a:t>
            </a:r>
            <a:r>
              <a:rPr lang="en-US" sz="2000" dirty="0"/>
              <a:t> Trump – Kim Jong Un </a:t>
            </a:r>
            <a:r>
              <a:rPr lang="en-US" sz="2000" dirty="0" err="1"/>
              <a:t>nel</a:t>
            </a:r>
            <a:r>
              <a:rPr lang="en-US" sz="2000" dirty="0"/>
              <a:t> 2019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Presidenza</a:t>
            </a:r>
            <a:r>
              <a:rPr lang="en-US" sz="2000" dirty="0"/>
              <a:t> ASEAN 2020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Seggio</a:t>
            </a:r>
            <a:r>
              <a:rPr lang="en-US" sz="2000" dirty="0"/>
              <a:t> non </a:t>
            </a:r>
            <a:r>
              <a:rPr lang="en-US" sz="2000" dirty="0" err="1"/>
              <a:t>permanente</a:t>
            </a:r>
            <a:r>
              <a:rPr lang="en-US" sz="2000" dirty="0"/>
              <a:t> al </a:t>
            </a:r>
            <a:r>
              <a:rPr lang="en-US" sz="2000" dirty="0" err="1"/>
              <a:t>Consiglio</a:t>
            </a:r>
            <a:r>
              <a:rPr lang="en-US" sz="2000" dirty="0"/>
              <a:t> di </a:t>
            </a:r>
            <a:r>
              <a:rPr lang="en-US" sz="2000" dirty="0" err="1"/>
              <a:t>sicurezza</a:t>
            </a:r>
            <a:r>
              <a:rPr lang="en-US" sz="2000" dirty="0"/>
              <a:t> ONU 2020-2021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Partecipazione</a:t>
            </a:r>
            <a:r>
              <a:rPr lang="en-US" sz="2000" dirty="0"/>
              <a:t> ai forum e summit </a:t>
            </a:r>
            <a:r>
              <a:rPr lang="en-US" sz="2000" dirty="0" err="1"/>
              <a:t>internazionali</a:t>
            </a:r>
            <a:r>
              <a:rPr lang="en-US" sz="2000" dirty="0"/>
              <a:t> (APEC, COP28, BRI, G20, WEF)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Nel 2024 </a:t>
            </a:r>
            <a:r>
              <a:rPr lang="en-US" sz="2000" dirty="0" err="1"/>
              <a:t>visite</a:t>
            </a:r>
            <a:r>
              <a:rPr lang="en-US" sz="2000" dirty="0"/>
              <a:t> di circa 30 leader </a:t>
            </a:r>
            <a:r>
              <a:rPr lang="en-US" sz="2000" dirty="0" err="1"/>
              <a:t>stranieri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Partenariati</a:t>
            </a:r>
            <a:r>
              <a:rPr lang="en-US" sz="2000" dirty="0"/>
              <a:t> con </a:t>
            </a:r>
            <a:r>
              <a:rPr lang="en-US" sz="2000" dirty="0" err="1"/>
              <a:t>numerosi</a:t>
            </a:r>
            <a:r>
              <a:rPr lang="en-US" sz="2000" dirty="0"/>
              <a:t> </a:t>
            </a:r>
            <a:r>
              <a:rPr lang="en-US" sz="2000" dirty="0" err="1"/>
              <a:t>Paesi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1026" name="Picture 2" descr="Trump dines with Kim in Vietnam just before Cohen goes on the attack">
            <a:extLst>
              <a:ext uri="{FF2B5EF4-FFF2-40B4-BE49-F238E27FC236}">
                <a16:creationId xmlns:a16="http://schemas.microsoft.com/office/drawing/2014/main" id="{4AB69FAD-D43C-3309-BE88-60ED1085F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780" y="1494426"/>
            <a:ext cx="5660211" cy="377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50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D4234-A768-213B-391A-6939893A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2E08-EE63-455D-956A-25604B926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950173" cy="1455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 err="1"/>
              <a:t>Relazioni</a:t>
            </a:r>
            <a:r>
              <a:rPr lang="en-US" dirty="0"/>
              <a:t> Vietnam-</a:t>
            </a:r>
            <a:r>
              <a:rPr lang="en-US" dirty="0" err="1"/>
              <a:t>Stati</a:t>
            </a:r>
            <a:r>
              <a:rPr lang="en-US" dirty="0"/>
              <a:t> </a:t>
            </a:r>
            <a:r>
              <a:rPr lang="en-US" dirty="0" err="1"/>
              <a:t>Uniti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AAA862-6D19-E180-2914-FEAEAC05E378}"/>
              </a:ext>
            </a:extLst>
          </p:cNvPr>
          <p:cNvSpPr txBox="1"/>
          <p:nvPr/>
        </p:nvSpPr>
        <p:spPr>
          <a:xfrm>
            <a:off x="542334" y="2732018"/>
            <a:ext cx="5361271" cy="327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Relazioni</a:t>
            </a:r>
            <a:r>
              <a:rPr lang="en-US" sz="2000" dirty="0"/>
              <a:t> </a:t>
            </a:r>
            <a:r>
              <a:rPr lang="en-US" sz="2000" dirty="0" err="1"/>
              <a:t>diplomatiche</a:t>
            </a:r>
            <a:r>
              <a:rPr lang="en-US" sz="2000" dirty="0"/>
              <a:t> </a:t>
            </a:r>
            <a:r>
              <a:rPr lang="en-US" sz="2000" dirty="0" err="1"/>
              <a:t>riaperte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1995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e </a:t>
            </a:r>
            <a:r>
              <a:rPr lang="en-US" sz="2000" dirty="0" err="1"/>
              <a:t>divergenze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La </a:t>
            </a:r>
            <a:r>
              <a:rPr lang="en-US" sz="2000" dirty="0" err="1"/>
              <a:t>politica</a:t>
            </a:r>
            <a:r>
              <a:rPr lang="en-US" sz="2000" dirty="0"/>
              <a:t> USA in </a:t>
            </a:r>
            <a:r>
              <a:rPr lang="en-US" sz="2000" dirty="0" err="1"/>
              <a:t>funzione</a:t>
            </a:r>
            <a:r>
              <a:rPr lang="en-US" sz="2000" dirty="0"/>
              <a:t> </a:t>
            </a:r>
            <a:r>
              <a:rPr lang="en-US" sz="2000" dirty="0" err="1"/>
              <a:t>anticinese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Visita di Joe Biden (Settembre 2023) e </a:t>
            </a:r>
            <a:r>
              <a:rPr lang="en-US" sz="2000" dirty="0" err="1"/>
              <a:t>partenariato</a:t>
            </a:r>
            <a:r>
              <a:rPr lang="en-US" sz="2000" dirty="0"/>
              <a:t> </a:t>
            </a:r>
            <a:r>
              <a:rPr lang="en-US" sz="2000" dirty="0" err="1"/>
              <a:t>strategico</a:t>
            </a:r>
            <a:r>
              <a:rPr lang="en-US" sz="2000" dirty="0"/>
              <a:t> </a:t>
            </a:r>
            <a:r>
              <a:rPr lang="en-US" sz="2000" dirty="0" err="1"/>
              <a:t>globale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</a:t>
            </a:r>
            <a:r>
              <a:rPr lang="en-US" sz="2000" dirty="0" err="1"/>
              <a:t>commerciale</a:t>
            </a:r>
            <a:r>
              <a:rPr lang="en-US" sz="2000" dirty="0"/>
              <a:t> ed </a:t>
            </a:r>
            <a:r>
              <a:rPr lang="en-US" sz="2000" dirty="0" err="1"/>
              <a:t>economica</a:t>
            </a:r>
            <a:r>
              <a:rPr lang="en-US" sz="2000" dirty="0"/>
              <a:t> e in </a:t>
            </a:r>
            <a:r>
              <a:rPr lang="en-US" sz="2000" dirty="0" err="1"/>
              <a:t>settori</a:t>
            </a:r>
            <a:r>
              <a:rPr lang="en-US" sz="2000" dirty="0"/>
              <a:t> come </a:t>
            </a:r>
            <a:r>
              <a:rPr lang="en-US" sz="2000" dirty="0" err="1"/>
              <a:t>scienza</a:t>
            </a:r>
            <a:r>
              <a:rPr lang="en-US" sz="2000" dirty="0"/>
              <a:t>, </a:t>
            </a:r>
            <a:r>
              <a:rPr lang="en-US" sz="2000" dirty="0" err="1"/>
              <a:t>tecnologia</a:t>
            </a:r>
            <a:r>
              <a:rPr lang="en-US" sz="2000" dirty="0"/>
              <a:t>, </a:t>
            </a:r>
            <a:r>
              <a:rPr lang="en-US" sz="2000" dirty="0" err="1"/>
              <a:t>ricerca</a:t>
            </a:r>
            <a:r>
              <a:rPr lang="en-US" sz="2000" dirty="0"/>
              <a:t>, </a:t>
            </a:r>
            <a:r>
              <a:rPr lang="en-US" sz="2000" dirty="0" err="1"/>
              <a:t>istruzione</a:t>
            </a:r>
            <a:r>
              <a:rPr lang="en-US" sz="2000" dirty="0"/>
              <a:t>, </a:t>
            </a:r>
            <a:r>
              <a:rPr lang="en-US" sz="2000" dirty="0" err="1"/>
              <a:t>ecc</a:t>
            </a:r>
            <a:r>
              <a:rPr lang="en-US" sz="2000" dirty="0"/>
              <a:t>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Eredità</a:t>
            </a:r>
            <a:r>
              <a:rPr lang="en-US" sz="2000" dirty="0"/>
              <a:t> del </a:t>
            </a:r>
            <a:r>
              <a:rPr lang="en-US" sz="2000" dirty="0" err="1"/>
              <a:t>conflitto</a:t>
            </a:r>
            <a:r>
              <a:rPr lang="en-US" sz="2000" dirty="0"/>
              <a:t> </a:t>
            </a:r>
            <a:r>
              <a:rPr lang="en-US" sz="2000" dirty="0" err="1"/>
              <a:t>armato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</a:t>
            </a:r>
            <a:r>
              <a:rPr lang="en-US" sz="2000" dirty="0" err="1"/>
              <a:t>limitata</a:t>
            </a:r>
            <a:r>
              <a:rPr lang="en-US" sz="2000" dirty="0"/>
              <a:t> in </a:t>
            </a:r>
            <a:r>
              <a:rPr lang="en-US" sz="2000" dirty="0" err="1"/>
              <a:t>ambito</a:t>
            </a:r>
            <a:r>
              <a:rPr lang="en-US" sz="2000" dirty="0"/>
              <a:t> </a:t>
            </a:r>
            <a:r>
              <a:rPr lang="en-US" sz="2000" dirty="0" err="1"/>
              <a:t>militare</a:t>
            </a:r>
            <a:endParaRPr lang="en-US" sz="2000" dirty="0"/>
          </a:p>
        </p:txBody>
      </p:sp>
      <p:pic>
        <p:nvPicPr>
          <p:cNvPr id="1026" name="Picture 2" descr="President Joe Biden thanks Vietnam on social networks - Vietnam.vn">
            <a:extLst>
              <a:ext uri="{FF2B5EF4-FFF2-40B4-BE49-F238E27FC236}">
                <a16:creationId xmlns:a16="http://schemas.microsoft.com/office/drawing/2014/main" id="{5FD84406-5D3F-5B6D-BFA4-3F03C66CC2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8" r="23586" b="1"/>
          <a:stretch/>
        </p:blipFill>
        <p:spPr bwMode="auto">
          <a:xfrm>
            <a:off x="6002404" y="564012"/>
            <a:ext cx="5606888" cy="567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3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7B38-A49E-F08B-7E5B-DBE4027C4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6F9EA-CA16-B2D8-0FFF-874C6CFB3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Relazioni Vietnam-Unione Europea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EC021-ED6D-FC3B-1229-8C0BC4CE4E6E}"/>
              </a:ext>
            </a:extLst>
          </p:cNvPr>
          <p:cNvSpPr txBox="1"/>
          <p:nvPr/>
        </p:nvSpPr>
        <p:spPr>
          <a:xfrm>
            <a:off x="525717" y="2707536"/>
            <a:ext cx="5755351" cy="3274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</a:t>
            </a:r>
            <a:r>
              <a:rPr lang="en-US" sz="2000" dirty="0" err="1"/>
              <a:t>nell’ambito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relazioni</a:t>
            </a:r>
            <a:r>
              <a:rPr lang="en-US" sz="2000" dirty="0"/>
              <a:t> UE-ASEAN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Vertice</a:t>
            </a:r>
            <a:r>
              <a:rPr lang="en-US" sz="2000" dirty="0"/>
              <a:t> di </a:t>
            </a:r>
            <a:r>
              <a:rPr lang="en-US" sz="2000" dirty="0" err="1"/>
              <a:t>Bruxelles</a:t>
            </a:r>
            <a:r>
              <a:rPr lang="en-US" sz="2000" dirty="0"/>
              <a:t> e piano </a:t>
            </a:r>
            <a:r>
              <a:rPr lang="en-US" sz="2000" dirty="0" err="1"/>
              <a:t>d’azione</a:t>
            </a:r>
            <a:r>
              <a:rPr lang="en-US" sz="2000" dirty="0"/>
              <a:t> 2023-2027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</a:t>
            </a:r>
            <a:r>
              <a:rPr lang="en-US" sz="2000" dirty="0" err="1"/>
              <a:t>nella</a:t>
            </a:r>
            <a:r>
              <a:rPr lang="en-US" sz="2000" dirty="0"/>
              <a:t> </a:t>
            </a:r>
            <a:r>
              <a:rPr lang="en-US" sz="2000" dirty="0" err="1"/>
              <a:t>transizione</a:t>
            </a:r>
            <a:r>
              <a:rPr lang="en-US" sz="2000" dirty="0"/>
              <a:t> </a:t>
            </a:r>
            <a:r>
              <a:rPr lang="en-US" sz="2000" dirty="0" err="1"/>
              <a:t>verde</a:t>
            </a:r>
            <a:r>
              <a:rPr lang="en-US" sz="2000" dirty="0"/>
              <a:t> e </a:t>
            </a:r>
            <a:r>
              <a:rPr lang="en-US" sz="2000" dirty="0" err="1"/>
              <a:t>sviluppo</a:t>
            </a:r>
            <a:r>
              <a:rPr lang="en-US" sz="2000" dirty="0"/>
              <a:t> </a:t>
            </a:r>
            <a:r>
              <a:rPr lang="en-US" sz="2000" dirty="0" err="1"/>
              <a:t>sostenibile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Partnership per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Transizione</a:t>
            </a:r>
            <a:r>
              <a:rPr lang="en-US" sz="2000" dirty="0"/>
              <a:t> </a:t>
            </a:r>
            <a:r>
              <a:rPr lang="en-US" sz="2000" dirty="0" err="1"/>
              <a:t>Energetica</a:t>
            </a:r>
            <a:r>
              <a:rPr lang="en-US" sz="2000" dirty="0"/>
              <a:t> </a:t>
            </a:r>
            <a:r>
              <a:rPr lang="en-US" sz="2000" dirty="0" err="1"/>
              <a:t>Giusta</a:t>
            </a:r>
            <a:r>
              <a:rPr lang="en-US" sz="2000" dirty="0"/>
              <a:t> (JETP)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Accordo</a:t>
            </a:r>
            <a:r>
              <a:rPr lang="en-US" sz="2000" dirty="0"/>
              <a:t> di libero </a:t>
            </a:r>
            <a:r>
              <a:rPr lang="en-US" sz="2000" dirty="0" err="1"/>
              <a:t>scambio</a:t>
            </a:r>
            <a:r>
              <a:rPr lang="en-US" sz="2000" dirty="0"/>
              <a:t> UE-Vietnam (EVFTA)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Accordo</a:t>
            </a:r>
            <a:r>
              <a:rPr lang="en-US" sz="2000" dirty="0"/>
              <a:t> </a:t>
            </a:r>
            <a:r>
              <a:rPr lang="en-US" sz="2000" dirty="0" err="1"/>
              <a:t>sulla</a:t>
            </a:r>
            <a:r>
              <a:rPr lang="en-US" sz="2000" dirty="0"/>
              <a:t> </a:t>
            </a:r>
            <a:r>
              <a:rPr lang="en-US" sz="2000" dirty="0" err="1"/>
              <a:t>protezione</a:t>
            </a:r>
            <a:r>
              <a:rPr lang="en-US" sz="2000" dirty="0"/>
              <a:t> </a:t>
            </a:r>
            <a:r>
              <a:rPr lang="en-US" sz="2000" dirty="0" err="1"/>
              <a:t>degli</a:t>
            </a:r>
            <a:r>
              <a:rPr lang="en-US" sz="2000" dirty="0"/>
              <a:t> </a:t>
            </a:r>
            <a:r>
              <a:rPr lang="en-US" sz="2000" dirty="0" err="1"/>
              <a:t>investimenti</a:t>
            </a:r>
            <a:r>
              <a:rPr lang="en-US" sz="2000" dirty="0"/>
              <a:t> UE-Vietnam (EVIPA)</a:t>
            </a:r>
          </a:p>
        </p:txBody>
      </p:sp>
      <p:pic>
        <p:nvPicPr>
          <p:cNvPr id="4098" name="Picture 2" descr="Vietnam values ​​partnership and cooperation with the European Union -  Vietnam.vn">
            <a:extLst>
              <a:ext uri="{FF2B5EF4-FFF2-40B4-BE49-F238E27FC236}">
                <a16:creationId xmlns:a16="http://schemas.microsoft.com/office/drawing/2014/main" id="{E202FAD9-E6F4-5AF7-5696-BCF40FAEC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" r="33430" b="2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5B61-13BC-F398-F819-E684C3DF2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E9B5D-C72A-B6FB-4C5F-6BD93872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Relazioni Vietnam-Russia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6D1E2-9096-BB56-181C-84235A20A73F}"/>
              </a:ext>
            </a:extLst>
          </p:cNvPr>
          <p:cNvSpPr txBox="1"/>
          <p:nvPr/>
        </p:nvSpPr>
        <p:spPr>
          <a:xfrm>
            <a:off x="525717" y="2796427"/>
            <a:ext cx="5566263" cy="3274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Storica</a:t>
            </a:r>
            <a:r>
              <a:rPr lang="en-US" sz="2000" dirty="0"/>
              <a:t> </a:t>
            </a:r>
            <a:r>
              <a:rPr lang="en-US" sz="2000" dirty="0" err="1"/>
              <a:t>amicizia</a:t>
            </a:r>
            <a:r>
              <a:rPr lang="en-US" sz="2000" dirty="0"/>
              <a:t> con </a:t>
            </a:r>
            <a:r>
              <a:rPr lang="en-US" sz="2000" dirty="0" err="1"/>
              <a:t>l’URSS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Partnership </a:t>
            </a:r>
            <a:r>
              <a:rPr lang="en-US" sz="2000" dirty="0" err="1"/>
              <a:t>economica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Proposta per un accordo di libero scambio tra il Vietnam e l’Unione Economica Eurasiatica (UEE), che comprende Russia, Bielorussia, Armenia, Kazakistan e Kirghizistan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Posizione</a:t>
            </a:r>
            <a:r>
              <a:rPr lang="en-US" sz="2000" dirty="0"/>
              <a:t> del Vietnam </a:t>
            </a:r>
            <a:r>
              <a:rPr lang="en-US" sz="2000" dirty="0" err="1"/>
              <a:t>sul</a:t>
            </a:r>
            <a:r>
              <a:rPr lang="en-US" sz="2000" dirty="0"/>
              <a:t> </a:t>
            </a:r>
            <a:r>
              <a:rPr lang="en-US" sz="2000" dirty="0" err="1"/>
              <a:t>conflitto</a:t>
            </a:r>
            <a:r>
              <a:rPr lang="en-US" sz="2000" dirty="0"/>
              <a:t> in </a:t>
            </a:r>
            <a:r>
              <a:rPr lang="en-US" sz="2000" dirty="0" err="1"/>
              <a:t>Ucraina</a:t>
            </a:r>
            <a:r>
              <a:rPr lang="en-US" sz="2000" dirty="0"/>
              <a:t> e </a:t>
            </a:r>
            <a:r>
              <a:rPr lang="en-US" sz="2000" dirty="0" err="1"/>
              <a:t>sulle</a:t>
            </a:r>
            <a:r>
              <a:rPr lang="en-US" sz="2000" dirty="0"/>
              <a:t> </a:t>
            </a:r>
            <a:r>
              <a:rPr lang="en-US" sz="2000" dirty="0" err="1"/>
              <a:t>sanzioni</a:t>
            </a:r>
            <a:r>
              <a:rPr lang="en-US" sz="2000" dirty="0"/>
              <a:t> </a:t>
            </a:r>
            <a:r>
              <a:rPr lang="en-US" sz="2000" dirty="0" err="1"/>
              <a:t>contro</a:t>
            </a:r>
            <a:r>
              <a:rPr lang="en-US" sz="2000" dirty="0"/>
              <a:t> la Russia</a:t>
            </a:r>
          </a:p>
        </p:txBody>
      </p:sp>
      <p:pic>
        <p:nvPicPr>
          <p:cNvPr id="3074" name="Picture 2" descr="Tổng thống Nga Putin nhận lời mời thăm Việt Nam trong năm 2021 - Nhịp sống  kinh tế Việt Nam &amp; Thế giới">
            <a:extLst>
              <a:ext uri="{FF2B5EF4-FFF2-40B4-BE49-F238E27FC236}">
                <a16:creationId xmlns:a16="http://schemas.microsoft.com/office/drawing/2014/main" id="{5C8D1D6C-0EB9-7324-A83E-1D145F857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9" r="24975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26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6528B-F35C-B0ED-9EDF-82814C708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6A6A-A776-72BD-828E-E65BC34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Relazioni</a:t>
            </a:r>
            <a:r>
              <a:rPr lang="en-US" dirty="0"/>
              <a:t> Vietnam-</a:t>
            </a:r>
            <a:r>
              <a:rPr lang="en-US" dirty="0" err="1"/>
              <a:t>Cina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DEF156-198B-8DBE-0DA7-4674FD56E54A}"/>
              </a:ext>
            </a:extLst>
          </p:cNvPr>
          <p:cNvSpPr txBox="1"/>
          <p:nvPr/>
        </p:nvSpPr>
        <p:spPr>
          <a:xfrm>
            <a:off x="57541" y="2242159"/>
            <a:ext cx="6502613" cy="4061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Storiche</a:t>
            </a:r>
            <a:r>
              <a:rPr lang="en-US" sz="2000" dirty="0"/>
              <a:t> </a:t>
            </a:r>
            <a:r>
              <a:rPr lang="en-US" sz="2000" dirty="0" err="1"/>
              <a:t>relazioni</a:t>
            </a:r>
            <a:r>
              <a:rPr lang="en-US" sz="2000" dirty="0"/>
              <a:t> </a:t>
            </a:r>
            <a:r>
              <a:rPr lang="en-US" sz="2000" dirty="0" err="1"/>
              <a:t>culturali</a:t>
            </a:r>
            <a:r>
              <a:rPr lang="en-US" sz="2000" dirty="0"/>
              <a:t>, </a:t>
            </a:r>
            <a:r>
              <a:rPr lang="en-US" sz="2000" dirty="0" err="1"/>
              <a:t>economiche</a:t>
            </a:r>
            <a:r>
              <a:rPr lang="en-US" sz="2000" dirty="0"/>
              <a:t>, </a:t>
            </a:r>
            <a:r>
              <a:rPr lang="en-US" sz="2000" dirty="0" err="1"/>
              <a:t>politiche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Numerose</a:t>
            </a:r>
            <a:r>
              <a:rPr lang="en-US" sz="2000" dirty="0"/>
              <a:t> </a:t>
            </a:r>
            <a:r>
              <a:rPr lang="en-US" sz="2000" dirty="0" err="1"/>
              <a:t>visite</a:t>
            </a:r>
            <a:r>
              <a:rPr lang="en-US" sz="2000" dirty="0"/>
              <a:t> </a:t>
            </a:r>
            <a:r>
              <a:rPr lang="en-US" sz="2000" dirty="0" err="1"/>
              <a:t>diplomatiche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2023 e 2024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Impegno</a:t>
            </a:r>
            <a:r>
              <a:rPr lang="en-US" sz="2000" dirty="0"/>
              <a:t> </a:t>
            </a:r>
            <a:r>
              <a:rPr lang="en-US" sz="2000" dirty="0" err="1"/>
              <a:t>reciproco</a:t>
            </a:r>
            <a:r>
              <a:rPr lang="en-US" sz="2000" dirty="0"/>
              <a:t> </a:t>
            </a:r>
            <a:r>
              <a:rPr lang="en-US" sz="2000" dirty="0" err="1"/>
              <a:t>nel</a:t>
            </a:r>
            <a:r>
              <a:rPr lang="en-US" sz="2000" dirty="0"/>
              <a:t> </a:t>
            </a:r>
            <a:r>
              <a:rPr lang="en-US" sz="2000" dirty="0" err="1"/>
              <a:t>costruire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comunità</a:t>
            </a:r>
            <a:r>
              <a:rPr lang="en-US" sz="2000" dirty="0"/>
              <a:t> con un </a:t>
            </a:r>
            <a:r>
              <a:rPr lang="en-US" sz="2000" dirty="0" err="1"/>
              <a:t>futuro</a:t>
            </a:r>
            <a:r>
              <a:rPr lang="en-US" sz="2000" dirty="0"/>
              <a:t> </a:t>
            </a:r>
            <a:r>
              <a:rPr lang="en-US" sz="2000" dirty="0" err="1"/>
              <a:t>condiviso</a:t>
            </a:r>
            <a:r>
              <a:rPr lang="en-US" sz="2000" dirty="0"/>
              <a:t> Vietnam-Cina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Cooperazione</a:t>
            </a:r>
            <a:r>
              <a:rPr lang="en-US" sz="2000" dirty="0"/>
              <a:t> in </a:t>
            </a:r>
            <a:r>
              <a:rPr lang="en-US" sz="2000" dirty="0" err="1"/>
              <a:t>numerosi</a:t>
            </a:r>
            <a:r>
              <a:rPr lang="en-US" sz="2000" dirty="0"/>
              <a:t> </a:t>
            </a:r>
            <a:r>
              <a:rPr lang="en-US" sz="2000" dirty="0" err="1"/>
              <a:t>settori</a:t>
            </a:r>
            <a:r>
              <a:rPr lang="en-US" sz="2000" dirty="0"/>
              <a:t> e </a:t>
            </a:r>
            <a:r>
              <a:rPr lang="en-US" sz="2000" dirty="0" err="1"/>
              <a:t>nell’ambito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BRI e RCEP (</a:t>
            </a:r>
            <a:r>
              <a:rPr lang="en-US" sz="2000" dirty="0" err="1"/>
              <a:t>Partenariato</a:t>
            </a:r>
            <a:r>
              <a:rPr lang="en-US" sz="2000" dirty="0"/>
              <a:t> </a:t>
            </a:r>
            <a:r>
              <a:rPr lang="en-US" sz="2000" dirty="0" err="1"/>
              <a:t>Economico</a:t>
            </a:r>
            <a:r>
              <a:rPr lang="en-US" sz="2000" dirty="0"/>
              <a:t> </a:t>
            </a:r>
            <a:r>
              <a:rPr lang="en-US" sz="2000" dirty="0" err="1"/>
              <a:t>Golobale</a:t>
            </a:r>
            <a:r>
              <a:rPr lang="en-US" sz="2000" dirty="0"/>
              <a:t> </a:t>
            </a:r>
            <a:r>
              <a:rPr lang="en-US" sz="2000" dirty="0" err="1"/>
              <a:t>Regionale</a:t>
            </a:r>
            <a:r>
              <a:rPr lang="en-US" sz="2000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Consolidamento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stabilità</a:t>
            </a:r>
            <a:r>
              <a:rPr lang="en-US" sz="2000" dirty="0"/>
              <a:t> </a:t>
            </a:r>
            <a:r>
              <a:rPr lang="en-US" sz="2000" dirty="0" err="1"/>
              <a:t>regionale</a:t>
            </a:r>
            <a:r>
              <a:rPr lang="en-US" sz="2000" dirty="0"/>
              <a:t> e </a:t>
            </a:r>
            <a:r>
              <a:rPr lang="en-US" sz="2000" dirty="0" err="1"/>
              <a:t>nella</a:t>
            </a:r>
            <a:r>
              <a:rPr lang="en-US" sz="2000" dirty="0"/>
              <a:t> </a:t>
            </a:r>
            <a:r>
              <a:rPr lang="en-US" sz="2000" dirty="0" err="1"/>
              <a:t>promozione</a:t>
            </a:r>
            <a:r>
              <a:rPr lang="en-US" sz="2000" dirty="0"/>
              <a:t> del </a:t>
            </a:r>
            <a:r>
              <a:rPr lang="en-US" sz="2000" dirty="0" err="1"/>
              <a:t>progresso</a:t>
            </a:r>
            <a:r>
              <a:rPr lang="en-US" sz="2000" dirty="0"/>
              <a:t> </a:t>
            </a:r>
            <a:r>
              <a:rPr lang="en-US" sz="2000" dirty="0" err="1"/>
              <a:t>comune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Politica</a:t>
            </a:r>
            <a:r>
              <a:rPr lang="en-US" sz="2000" dirty="0"/>
              <a:t> di «</a:t>
            </a:r>
            <a:r>
              <a:rPr lang="en-US" sz="2000" dirty="0" err="1"/>
              <a:t>una</a:t>
            </a:r>
            <a:r>
              <a:rPr lang="en-US" sz="2000" dirty="0"/>
              <a:t> sola </a:t>
            </a:r>
            <a:r>
              <a:rPr lang="en-US" sz="2000" dirty="0" err="1"/>
              <a:t>Cina</a:t>
            </a:r>
            <a:r>
              <a:rPr lang="en-US" sz="2000" dirty="0"/>
              <a:t>»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Questioni</a:t>
            </a:r>
            <a:r>
              <a:rPr lang="en-US" sz="2000" dirty="0"/>
              <a:t> </a:t>
            </a:r>
            <a:r>
              <a:rPr lang="en-US" sz="2000" dirty="0" err="1"/>
              <a:t>irrisolte</a:t>
            </a:r>
            <a:r>
              <a:rPr lang="en-US" sz="2000" dirty="0"/>
              <a:t>: Mar </a:t>
            </a:r>
            <a:r>
              <a:rPr lang="en-US" sz="2000" dirty="0" err="1"/>
              <a:t>Cinese</a:t>
            </a:r>
            <a:r>
              <a:rPr lang="en-US" sz="2000" dirty="0"/>
              <a:t> </a:t>
            </a:r>
            <a:r>
              <a:rPr lang="en-US" sz="2000" dirty="0" err="1"/>
              <a:t>Meridionale</a:t>
            </a:r>
            <a:r>
              <a:rPr lang="en-US" sz="2000" dirty="0"/>
              <a:t> e Mekong</a:t>
            </a:r>
          </a:p>
        </p:txBody>
      </p:sp>
      <p:pic>
        <p:nvPicPr>
          <p:cNvPr id="2050" name="Picture 2" descr="Xi meets with Vietnamese PM-Xinhua">
            <a:extLst>
              <a:ext uri="{FF2B5EF4-FFF2-40B4-BE49-F238E27FC236}">
                <a16:creationId xmlns:a16="http://schemas.microsoft.com/office/drawing/2014/main" id="{403622B3-0351-95B2-A64C-F095BFBA04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0" r="21278" b="-1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39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6528B-F35C-B0ED-9EDF-82814C708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B156A6A-A776-72BD-828E-E65BC34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Principali punti caldi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DEF156-198B-8DBE-0DA7-4674FD56E54A}"/>
              </a:ext>
            </a:extLst>
          </p:cNvPr>
          <p:cNvSpPr txBox="1"/>
          <p:nvPr/>
        </p:nvSpPr>
        <p:spPr>
          <a:xfrm>
            <a:off x="457199" y="2286000"/>
            <a:ext cx="5470879" cy="4005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Isole</a:t>
            </a:r>
            <a:r>
              <a:rPr lang="en-US" dirty="0"/>
              <a:t> del Mar </a:t>
            </a:r>
            <a:r>
              <a:rPr lang="en-US" dirty="0" err="1"/>
              <a:t>Cinese</a:t>
            </a:r>
            <a:r>
              <a:rPr lang="en-US" dirty="0"/>
              <a:t> </a:t>
            </a:r>
            <a:r>
              <a:rPr lang="en-US" dirty="0" err="1"/>
              <a:t>Meridionale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Regione</a:t>
            </a:r>
            <a:r>
              <a:rPr lang="en-US" dirty="0"/>
              <a:t> del Lancang-Mekong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Questione</a:t>
            </a:r>
            <a:r>
              <a:rPr lang="en-US" dirty="0"/>
              <a:t> del Myanmar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Questione</a:t>
            </a:r>
            <a:r>
              <a:rPr lang="en-US" dirty="0"/>
              <a:t> di Taiwan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Ingresso</a:t>
            </a:r>
            <a:r>
              <a:rPr lang="en-US" dirty="0"/>
              <a:t> di Timor Est </a:t>
            </a:r>
            <a:r>
              <a:rPr lang="en-US" dirty="0" err="1"/>
              <a:t>nell’ASEAN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Bougainville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Conflitti</a:t>
            </a:r>
            <a:r>
              <a:rPr lang="en-US" dirty="0"/>
              <a:t> </a:t>
            </a:r>
            <a:r>
              <a:rPr lang="en-US" dirty="0" err="1"/>
              <a:t>interni</a:t>
            </a:r>
            <a:r>
              <a:rPr lang="en-US" dirty="0"/>
              <a:t>: Myanmar, </a:t>
            </a:r>
            <a:r>
              <a:rPr lang="en-US" dirty="0" err="1"/>
              <a:t>Thailandia</a:t>
            </a:r>
            <a:r>
              <a:rPr lang="en-US" dirty="0"/>
              <a:t>, Papua, </a:t>
            </a:r>
            <a:r>
              <a:rPr lang="en-US" dirty="0" err="1"/>
              <a:t>Filippine</a:t>
            </a:r>
            <a:r>
              <a:rPr lang="en-US" dirty="0"/>
              <a:t>, Mindanao</a:t>
            </a:r>
          </a:p>
        </p:txBody>
      </p:sp>
      <p:pic>
        <p:nvPicPr>
          <p:cNvPr id="4" name="Picture 2" descr="Ongoing conflicts in Southeast Asia : r/MapPorn">
            <a:extLst>
              <a:ext uri="{FF2B5EF4-FFF2-40B4-BE49-F238E27FC236}">
                <a16:creationId xmlns:a16="http://schemas.microsoft.com/office/drawing/2014/main" id="{D52E5E3E-0709-89CD-49B1-615F92F7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5255" y="1875045"/>
            <a:ext cx="6447490" cy="486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00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6528B-F35C-B0ED-9EDF-82814C708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6A6A-A776-72BD-828E-E65BC34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96" y="393425"/>
            <a:ext cx="4767930" cy="18487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La </a:t>
            </a:r>
            <a:r>
              <a:rPr lang="en-US" dirty="0" err="1"/>
              <a:t>questione</a:t>
            </a:r>
            <a:r>
              <a:rPr lang="en-US" dirty="0"/>
              <a:t> del Mar </a:t>
            </a:r>
            <a:r>
              <a:rPr lang="en-US" dirty="0" err="1"/>
              <a:t>Cinese</a:t>
            </a:r>
            <a:r>
              <a:rPr lang="en-US" dirty="0"/>
              <a:t> </a:t>
            </a:r>
            <a:r>
              <a:rPr lang="en-US" dirty="0" err="1"/>
              <a:t>Meridionale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C27A2-22B8-8372-A67C-B396F9647054}"/>
              </a:ext>
            </a:extLst>
          </p:cNvPr>
          <p:cNvSpPr txBox="1"/>
          <p:nvPr/>
        </p:nvSpPr>
        <p:spPr>
          <a:xfrm>
            <a:off x="-23308" y="2359743"/>
            <a:ext cx="5765182" cy="4498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Mar </a:t>
            </a:r>
            <a:r>
              <a:rPr lang="en-US" sz="2000" dirty="0" err="1"/>
              <a:t>Cinese</a:t>
            </a:r>
            <a:r>
              <a:rPr lang="en-US" sz="2000" dirty="0"/>
              <a:t> </a:t>
            </a:r>
            <a:r>
              <a:rPr lang="en-US" sz="2000" dirty="0" err="1"/>
              <a:t>Meridionale</a:t>
            </a:r>
            <a:r>
              <a:rPr lang="en-US" sz="2000" dirty="0"/>
              <a:t> o Mare Orientale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Isole</a:t>
            </a:r>
            <a:r>
              <a:rPr lang="en-US" sz="2000" dirty="0"/>
              <a:t> </a:t>
            </a:r>
            <a:r>
              <a:rPr lang="en-US" sz="2000" dirty="0" err="1"/>
              <a:t>Parcelso</a:t>
            </a:r>
            <a:r>
              <a:rPr lang="en-US" sz="2000" dirty="0"/>
              <a:t> (Xi Sha, Hoàng Sa): </a:t>
            </a:r>
            <a:r>
              <a:rPr lang="en-US" sz="2000" dirty="0" err="1"/>
              <a:t>contese</a:t>
            </a:r>
            <a:r>
              <a:rPr lang="en-US" sz="2000" dirty="0"/>
              <a:t> da Cina, Vietnam e Taiwan; </a:t>
            </a:r>
            <a:r>
              <a:rPr lang="en-US" sz="2000" dirty="0" err="1"/>
              <a:t>controllate</a:t>
            </a:r>
            <a:r>
              <a:rPr lang="en-US" sz="2000" dirty="0"/>
              <a:t> </a:t>
            </a:r>
            <a:r>
              <a:rPr lang="en-US" sz="2000" dirty="0" err="1"/>
              <a:t>dalla</a:t>
            </a:r>
            <a:r>
              <a:rPr lang="en-US" sz="2000" dirty="0"/>
              <a:t> Cina dal 1974.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Isole</a:t>
            </a:r>
            <a:r>
              <a:rPr lang="en-US" sz="2000" dirty="0"/>
              <a:t> Spratly (Nansha</a:t>
            </a:r>
            <a:r>
              <a:rPr lang="en-US" dirty="0"/>
              <a:t>,</a:t>
            </a:r>
            <a:r>
              <a:rPr lang="vi-VN" dirty="0"/>
              <a:t> Trường Sa</a:t>
            </a:r>
            <a:r>
              <a:rPr lang="en-US" dirty="0"/>
              <a:t>):</a:t>
            </a:r>
            <a:r>
              <a:rPr lang="en-US" sz="2000" dirty="0"/>
              <a:t> </a:t>
            </a:r>
            <a:r>
              <a:rPr lang="en-US" sz="2000" dirty="0" err="1"/>
              <a:t>contese</a:t>
            </a:r>
            <a:r>
              <a:rPr lang="en-US" sz="2000" dirty="0"/>
              <a:t> da </a:t>
            </a:r>
            <a:r>
              <a:rPr lang="en-US" sz="2000" dirty="0" err="1"/>
              <a:t>Cina</a:t>
            </a:r>
            <a:r>
              <a:rPr lang="en-US" sz="2000" dirty="0"/>
              <a:t>, Vietnam, Taiwan, </a:t>
            </a:r>
            <a:r>
              <a:rPr lang="en-US" sz="2000" dirty="0" err="1"/>
              <a:t>Filippine</a:t>
            </a:r>
            <a:r>
              <a:rPr lang="en-US" sz="2000" dirty="0"/>
              <a:t>, Malaysia e Brunei.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Secca</a:t>
            </a:r>
            <a:r>
              <a:rPr lang="en-US" sz="2000" dirty="0"/>
              <a:t> di Scarborough: </a:t>
            </a:r>
            <a:r>
              <a:rPr lang="en-US" sz="2000" dirty="0" err="1"/>
              <a:t>contesa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Cina</a:t>
            </a:r>
            <a:r>
              <a:rPr lang="en-US" sz="2000" dirty="0"/>
              <a:t> e </a:t>
            </a:r>
            <a:r>
              <a:rPr lang="en-US" sz="2000" dirty="0" err="1"/>
              <a:t>Filippine</a:t>
            </a:r>
            <a:endParaRPr lang="en-US" sz="2000" dirty="0"/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Formulazione</a:t>
            </a:r>
            <a:r>
              <a:rPr lang="en-US" sz="2000" dirty="0"/>
              <a:t> di un </a:t>
            </a:r>
            <a:r>
              <a:rPr lang="en-US" sz="2000" dirty="0" err="1"/>
              <a:t>Codice</a:t>
            </a:r>
            <a:r>
              <a:rPr lang="en-US" sz="2000" dirty="0"/>
              <a:t> di Condotta (COC)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Ruolo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Filippine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DEF156-198B-8DBE-0DA7-4674FD56E54A}"/>
              </a:ext>
            </a:extLst>
          </p:cNvPr>
          <p:cNvSpPr txBox="1"/>
          <p:nvPr/>
        </p:nvSpPr>
        <p:spPr>
          <a:xfrm>
            <a:off x="29176" y="2519293"/>
            <a:ext cx="6502613" cy="4061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Cos'è successo nel mar Cinese meridionale e perché la Cina è infuriata con  gli Stati Uniti - Internazionale">
            <a:extLst>
              <a:ext uri="{FF2B5EF4-FFF2-40B4-BE49-F238E27FC236}">
                <a16:creationId xmlns:a16="http://schemas.microsoft.com/office/drawing/2014/main" id="{FDF2B2E7-B37B-5E47-56CA-8B814D4A9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873" y="821422"/>
            <a:ext cx="6502613" cy="517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6528B-F35C-B0ED-9EDF-82814C708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6A6A-A776-72BD-828E-E65BC34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976160"/>
            <a:ext cx="4767930" cy="18487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La </a:t>
            </a:r>
            <a:r>
              <a:rPr lang="en-US"/>
              <a:t>regione</a:t>
            </a:r>
            <a:r>
              <a:rPr lang="en-US" dirty="0"/>
              <a:t> del </a:t>
            </a:r>
            <a:r>
              <a:rPr lang="en-US"/>
              <a:t>Lancang</a:t>
            </a:r>
            <a:r>
              <a:rPr lang="en-US" dirty="0"/>
              <a:t>-Mekong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C27A2-22B8-8372-A67C-B396F9647054}"/>
              </a:ext>
            </a:extLst>
          </p:cNvPr>
          <p:cNvSpPr txBox="1"/>
          <p:nvPr/>
        </p:nvSpPr>
        <p:spPr>
          <a:xfrm>
            <a:off x="517871" y="3299404"/>
            <a:ext cx="4767930" cy="274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Sei </a:t>
            </a:r>
            <a:r>
              <a:rPr lang="en-US" sz="2000" dirty="0" err="1"/>
              <a:t>Paesi</a:t>
            </a:r>
            <a:r>
              <a:rPr lang="en-US" sz="2000" dirty="0"/>
              <a:t> </a:t>
            </a:r>
            <a:r>
              <a:rPr lang="en-US" sz="2000" dirty="0" err="1"/>
              <a:t>coinvolti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Importanza</a:t>
            </a:r>
            <a:r>
              <a:rPr lang="en-US" sz="2000" dirty="0"/>
              <a:t> </a:t>
            </a:r>
            <a:r>
              <a:rPr lang="en-US" sz="2000" dirty="0" err="1"/>
              <a:t>economica</a:t>
            </a:r>
            <a:r>
              <a:rPr lang="en-US" sz="2000" dirty="0"/>
              <a:t> del Mekong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Dal 2016 </a:t>
            </a:r>
            <a:r>
              <a:rPr lang="en-US" sz="2000" dirty="0" err="1"/>
              <a:t>Lancang</a:t>
            </a:r>
            <a:r>
              <a:rPr lang="en-US" sz="2000" dirty="0"/>
              <a:t>-Mekong Cooperation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Gestione</a:t>
            </a:r>
            <a:r>
              <a:rPr lang="en-US" sz="2000" dirty="0"/>
              <a:t> </a:t>
            </a:r>
            <a:r>
              <a:rPr lang="en-US" sz="2000" dirty="0" err="1"/>
              <a:t>delle</a:t>
            </a:r>
            <a:r>
              <a:rPr lang="en-US" sz="2000" dirty="0"/>
              <a:t> </a:t>
            </a:r>
            <a:r>
              <a:rPr lang="en-US" sz="2000" dirty="0" err="1"/>
              <a:t>acque</a:t>
            </a:r>
            <a:r>
              <a:rPr lang="en-US" sz="2000" dirty="0"/>
              <a:t> a monte da </a:t>
            </a:r>
            <a:r>
              <a:rPr lang="en-US" sz="2000" dirty="0" err="1"/>
              <a:t>parte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Cina</a:t>
            </a:r>
            <a:r>
              <a:rPr lang="en-US" sz="2000" dirty="0"/>
              <a:t> e </a:t>
            </a:r>
            <a:r>
              <a:rPr lang="en-US" sz="2000" dirty="0" err="1"/>
              <a:t>cooperazione</a:t>
            </a:r>
            <a:r>
              <a:rPr lang="en-US" sz="2000" dirty="0"/>
              <a:t> con il Laos</a:t>
            </a:r>
          </a:p>
        </p:txBody>
      </p:sp>
      <p:pic>
        <p:nvPicPr>
          <p:cNvPr id="3074" name="Picture 2" descr="Chinese Foreign Minister Wang Yi arrived on his first visit to Myanmar  since the military seized power last year to attend a regional meeting that  the government said was a recognition of">
            <a:extLst>
              <a:ext uri="{FF2B5EF4-FFF2-40B4-BE49-F238E27FC236}">
                <a16:creationId xmlns:a16="http://schemas.microsoft.com/office/drawing/2014/main" id="{E88AB360-A643-3ACC-283D-6A916195A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466" y="802712"/>
            <a:ext cx="5654663" cy="493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DEF156-198B-8DBE-0DA7-4674FD56E54A}"/>
              </a:ext>
            </a:extLst>
          </p:cNvPr>
          <p:cNvSpPr txBox="1"/>
          <p:nvPr/>
        </p:nvSpPr>
        <p:spPr>
          <a:xfrm>
            <a:off x="29176" y="2519293"/>
            <a:ext cx="6502613" cy="4061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761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9FE80-48E1-3657-E360-D968CCA7D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F27B2E-4DE7-47FD-8277-1C6703DB2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E84C15-9243-4CCA-86B8-7A13EE280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5308" y="128465"/>
            <a:ext cx="1888871" cy="1471725"/>
            <a:chOff x="195308" y="128465"/>
            <a:chExt cx="1888871" cy="1471725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E014A4E0-2539-4DA0-A0B5-715898474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54841" y="128465"/>
              <a:ext cx="966722" cy="966722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6A55503D-2920-4B77-A454-8FEA3378B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95308" y="1338299"/>
              <a:ext cx="261891" cy="26189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E5300822-6CE9-4457-8099-6BF7922A9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695456" y="625555"/>
              <a:ext cx="388723" cy="3887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63061E-0F9E-8EB3-F58E-6217E2C32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2619"/>
            <a:ext cx="4419601" cy="27751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Cosa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intende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per Asia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meridionale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2199C-72D3-9F74-2001-63BB8118E3B6}"/>
              </a:ext>
            </a:extLst>
          </p:cNvPr>
          <p:cNvSpPr txBox="1"/>
          <p:nvPr/>
        </p:nvSpPr>
        <p:spPr>
          <a:xfrm>
            <a:off x="457199" y="3059510"/>
            <a:ext cx="4876796" cy="37984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India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Pakistan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Bangladesh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Sri Lanka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Maldive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Bhutan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Nepal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 volte </a:t>
            </a:r>
            <a:r>
              <a:rPr lang="en-US" dirty="0" err="1"/>
              <a:t>inclusi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Afghanistan, Myanmar, Iran.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Nel </a:t>
            </a:r>
            <a:r>
              <a:rPr lang="en-US" dirty="0" err="1"/>
              <a:t>complesso</a:t>
            </a:r>
            <a:r>
              <a:rPr lang="en-US" dirty="0"/>
              <a:t> </a:t>
            </a:r>
            <a:r>
              <a:rPr lang="en-US" dirty="0" err="1"/>
              <a:t>oltre</a:t>
            </a:r>
            <a:r>
              <a:rPr lang="en-US" dirty="0"/>
              <a:t> 2 </a:t>
            </a:r>
            <a:r>
              <a:rPr lang="en-US" dirty="0" err="1"/>
              <a:t>miliardi</a:t>
            </a:r>
            <a:r>
              <a:rPr lang="en-US" dirty="0"/>
              <a:t> di </a:t>
            </a:r>
            <a:r>
              <a:rPr lang="en-US" dirty="0" err="1"/>
              <a:t>persone</a:t>
            </a:r>
            <a:r>
              <a:rPr lang="en-US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0DF556-6A37-4EAB-B88D-CDC6E1927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3995" y="772763"/>
            <a:ext cx="6299408" cy="535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2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2060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61" name="Oval 2060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062" name="Oval 2061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116E9F38-C62D-4AED-1FCF-73A099691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 err="1"/>
              <a:t>L’India</a:t>
            </a:r>
            <a:r>
              <a:rPr lang="en-US" dirty="0"/>
              <a:t> di Modi</a:t>
            </a:r>
          </a:p>
        </p:txBody>
      </p:sp>
      <p:pic>
        <p:nvPicPr>
          <p:cNvPr id="2050" name="Picture 2" descr="Prime Minister Narendra Modi is determined to make India a world leader by  2047 - The Sunday Guardian Live">
            <a:extLst>
              <a:ext uri="{FF2B5EF4-FFF2-40B4-BE49-F238E27FC236}">
                <a16:creationId xmlns:a16="http://schemas.microsoft.com/office/drawing/2014/main" id="{1D27E921-68B4-9FC6-4DED-6C1BB8F9D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7157" y="2286000"/>
            <a:ext cx="5435027" cy="385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7413B1-7213-1635-DC01-861A1EE1FCA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2243" y="2286000"/>
            <a:ext cx="5692601" cy="41934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2009: </a:t>
            </a:r>
            <a:r>
              <a:rPr lang="en-US" dirty="0" err="1"/>
              <a:t>fondazione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BRICS con Manmohan Singh (INC) a capo del </a:t>
            </a:r>
            <a:r>
              <a:rPr lang="en-US" dirty="0" err="1"/>
              <a:t>governo</a:t>
            </a:r>
            <a:endParaRPr lang="en-US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2014: Narendra Modi Primo </a:t>
            </a:r>
            <a:r>
              <a:rPr lang="en-US" dirty="0" err="1"/>
              <a:t>Ministro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India </a:t>
            </a:r>
            <a:r>
              <a:rPr lang="en-US" dirty="0" err="1"/>
              <a:t>nuova</a:t>
            </a:r>
            <a:r>
              <a:rPr lang="en-US" dirty="0"/>
              <a:t> </a:t>
            </a:r>
            <a:r>
              <a:rPr lang="en-US" dirty="0" err="1"/>
              <a:t>protagonista</a:t>
            </a:r>
            <a:r>
              <a:rPr lang="en-US" dirty="0"/>
              <a:t> </a:t>
            </a:r>
            <a:r>
              <a:rPr lang="en-US" dirty="0" err="1"/>
              <a:t>dello</a:t>
            </a:r>
            <a:r>
              <a:rPr lang="en-US" dirty="0"/>
              <a:t> </a:t>
            </a:r>
            <a:r>
              <a:rPr lang="en-US" dirty="0" err="1"/>
              <a:t>scacchiere</a:t>
            </a:r>
            <a:r>
              <a:rPr lang="en-US" dirty="0"/>
              <a:t> </a:t>
            </a:r>
            <a:r>
              <a:rPr lang="en-US" dirty="0" err="1"/>
              <a:t>globale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Aprile 2023: India </a:t>
            </a:r>
            <a:r>
              <a:rPr lang="en-US" dirty="0" err="1"/>
              <a:t>supera</a:t>
            </a:r>
            <a:r>
              <a:rPr lang="en-US" dirty="0"/>
              <a:t> Cina per </a:t>
            </a:r>
            <a:r>
              <a:rPr lang="en-US" dirty="0" err="1"/>
              <a:t>popolazione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Quinto PIL </a:t>
            </a:r>
            <a:r>
              <a:rPr lang="en-US" dirty="0" err="1"/>
              <a:t>nominale</a:t>
            </a:r>
            <a:r>
              <a:rPr lang="en-US" dirty="0"/>
              <a:t>, </a:t>
            </a:r>
            <a:r>
              <a:rPr lang="en-US" dirty="0" err="1"/>
              <a:t>terzo</a:t>
            </a:r>
            <a:r>
              <a:rPr lang="en-US" dirty="0"/>
              <a:t> PIL PPA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Crescita</a:t>
            </a:r>
            <a:r>
              <a:rPr lang="en-US" dirty="0"/>
              <a:t> dell’8,2% </a:t>
            </a:r>
            <a:r>
              <a:rPr lang="en-US" dirty="0" err="1"/>
              <a:t>nel</a:t>
            </a:r>
            <a:r>
              <a:rPr lang="en-US" dirty="0"/>
              <a:t> 2023, </a:t>
            </a:r>
            <a:r>
              <a:rPr lang="en-US" dirty="0" err="1"/>
              <a:t>previsione</a:t>
            </a:r>
            <a:r>
              <a:rPr lang="en-US" dirty="0"/>
              <a:t> del 7% per il 2024</a:t>
            </a:r>
          </a:p>
        </p:txBody>
      </p:sp>
    </p:spTree>
    <p:extLst>
      <p:ext uri="{BB962C8B-B14F-4D97-AF65-F5344CB8AC3E}">
        <p14:creationId xmlns:p14="http://schemas.microsoft.com/office/powerpoint/2010/main" val="331847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0D425-3995-9B17-60C2-4809C4E10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Rectangle 3090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93" name="Rectangle 3092">
            <a:extLst>
              <a:ext uri="{FF2B5EF4-FFF2-40B4-BE49-F238E27FC236}">
                <a16:creationId xmlns:a16="http://schemas.microsoft.com/office/drawing/2014/main" id="{CBF27B2E-4DE7-47FD-8277-1C6703DB2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30E84C15-9243-4CCA-86B8-7A13EE280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5308" y="128465"/>
            <a:ext cx="1888871" cy="1471725"/>
            <a:chOff x="195308" y="128465"/>
            <a:chExt cx="1888871" cy="1471725"/>
          </a:xfrm>
        </p:grpSpPr>
        <p:sp useBgFill="1">
          <p:nvSpPr>
            <p:cNvPr id="3096" name="Graphic 10">
              <a:extLst>
                <a:ext uri="{FF2B5EF4-FFF2-40B4-BE49-F238E27FC236}">
                  <a16:creationId xmlns:a16="http://schemas.microsoft.com/office/drawing/2014/main" id="{E014A4E0-2539-4DA0-A0B5-715898474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54841" y="128465"/>
              <a:ext cx="966722" cy="966722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3097" name="Oval 3096">
              <a:extLst>
                <a:ext uri="{FF2B5EF4-FFF2-40B4-BE49-F238E27FC236}">
                  <a16:creationId xmlns:a16="http://schemas.microsoft.com/office/drawing/2014/main" id="{6A55503D-2920-4B77-A454-8FEA3378B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95308" y="1338299"/>
              <a:ext cx="261891" cy="26189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3098" name="Oval 3097">
              <a:extLst>
                <a:ext uri="{FF2B5EF4-FFF2-40B4-BE49-F238E27FC236}">
                  <a16:creationId xmlns:a16="http://schemas.microsoft.com/office/drawing/2014/main" id="{E5300822-6CE9-4457-8099-6BF7922A9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695456" y="625555"/>
              <a:ext cx="388723" cy="3887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1230A92-C44A-91B7-739D-B85D8B8F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57189"/>
            <a:ext cx="4419601" cy="27751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Rapporti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India-Cina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50931-E46B-78B0-3344-EEA0A257B0CF}"/>
              </a:ext>
            </a:extLst>
          </p:cNvPr>
          <p:cNvSpPr txBox="1"/>
          <p:nvPr/>
        </p:nvSpPr>
        <p:spPr>
          <a:xfrm>
            <a:off x="457200" y="3504045"/>
            <a:ext cx="4419594" cy="2796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Membri</a:t>
            </a:r>
            <a:r>
              <a:rPr lang="en-US" dirty="0"/>
              <a:t> </a:t>
            </a:r>
            <a:r>
              <a:rPr lang="en-US" dirty="0" err="1"/>
              <a:t>fondatori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BRICS, </a:t>
            </a:r>
            <a:r>
              <a:rPr lang="en-US" dirty="0" err="1"/>
              <a:t>potenze</a:t>
            </a:r>
            <a:r>
              <a:rPr lang="en-US" dirty="0"/>
              <a:t> </a:t>
            </a:r>
            <a:r>
              <a:rPr lang="en-US" dirty="0" err="1"/>
              <a:t>emergenti</a:t>
            </a:r>
            <a:r>
              <a:rPr lang="en-US" dirty="0"/>
              <a:t> e </a:t>
            </a:r>
            <a:r>
              <a:rPr lang="en-US" dirty="0" err="1"/>
              <a:t>fautori</a:t>
            </a:r>
            <a:r>
              <a:rPr lang="en-US" dirty="0"/>
              <a:t> del </a:t>
            </a:r>
            <a:r>
              <a:rPr lang="en-US" dirty="0" err="1"/>
              <a:t>multipolarismo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Questione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confini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Rivalità</a:t>
            </a:r>
            <a:r>
              <a:rPr lang="en-US" dirty="0"/>
              <a:t> </a:t>
            </a:r>
            <a:r>
              <a:rPr lang="en-US" dirty="0" err="1"/>
              <a:t>geopolitiche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regione</a:t>
            </a:r>
            <a:r>
              <a:rPr lang="en-US" dirty="0"/>
              <a:t> </a:t>
            </a:r>
            <a:r>
              <a:rPr lang="en-US" dirty="0" err="1"/>
              <a:t>dell’Asia</a:t>
            </a:r>
            <a:r>
              <a:rPr lang="en-US" dirty="0"/>
              <a:t> </a:t>
            </a:r>
            <a:r>
              <a:rPr lang="en-US" dirty="0" err="1"/>
              <a:t>meridionale</a:t>
            </a:r>
            <a:r>
              <a:rPr lang="en-US" dirty="0"/>
              <a:t> (Bhutan, Nepal, Maldive, Sri Lanka, Bangladesh)</a:t>
            </a:r>
          </a:p>
        </p:txBody>
      </p:sp>
      <p:pic>
        <p:nvPicPr>
          <p:cNvPr id="3074" name="Picture 2" descr="China’s Xi and India’s Modi meet after border accord between two countries">
            <a:extLst>
              <a:ext uri="{FF2B5EF4-FFF2-40B4-BE49-F238E27FC236}">
                <a16:creationId xmlns:a16="http://schemas.microsoft.com/office/drawing/2014/main" id="{85571E54-2BE2-8916-7B23-41BFEFB1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3995" y="1355458"/>
            <a:ext cx="6299408" cy="418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1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109" name="Group 4108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4110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4111" name="Oval 4110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4112" name="Oval 4111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712C1D-7F80-5E98-7EE2-E281E8B7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 err="1"/>
              <a:t>Confini</a:t>
            </a:r>
            <a:r>
              <a:rPr lang="en-US" dirty="0"/>
              <a:t> India-Cina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2FD777ED-9583-6B6C-C915-D093DA9AC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7157" y="2286000"/>
            <a:ext cx="5435027" cy="361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C18F1D63-D38D-DFE1-06D6-D0BFBF950D4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2286000"/>
            <a:ext cx="5470525" cy="40052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Questione</a:t>
            </a:r>
            <a:r>
              <a:rPr lang="en-US" dirty="0"/>
              <a:t> </a:t>
            </a:r>
            <a:r>
              <a:rPr lang="en-US" dirty="0" err="1"/>
              <a:t>originata</a:t>
            </a:r>
            <a:r>
              <a:rPr lang="en-US" dirty="0"/>
              <a:t> dal </a:t>
            </a:r>
            <a:r>
              <a:rPr lang="en-US" dirty="0" err="1"/>
              <a:t>colonialismo</a:t>
            </a:r>
            <a:r>
              <a:rPr lang="en-US" dirty="0"/>
              <a:t> </a:t>
            </a:r>
            <a:r>
              <a:rPr lang="en-US" dirty="0" err="1"/>
              <a:t>britannico</a:t>
            </a:r>
            <a:endParaRPr lang="en-US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Regione</a:t>
            </a:r>
            <a:r>
              <a:rPr lang="en-US" dirty="0"/>
              <a:t> del Kashmir-Ladakh (</a:t>
            </a:r>
            <a:r>
              <a:rPr lang="en-US" dirty="0" err="1"/>
              <a:t>settore</a:t>
            </a:r>
            <a:r>
              <a:rPr lang="en-US" dirty="0"/>
              <a:t> occidentale), </a:t>
            </a:r>
            <a:r>
              <a:rPr lang="en-US" dirty="0" err="1"/>
              <a:t>rivendicata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dal Pakistan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Regione</a:t>
            </a:r>
            <a:r>
              <a:rPr lang="en-US" dirty="0"/>
              <a:t> </a:t>
            </a:r>
            <a:r>
              <a:rPr lang="en-US" dirty="0" err="1"/>
              <a:t>dell’Arunchal</a:t>
            </a:r>
            <a:r>
              <a:rPr lang="en-US" dirty="0"/>
              <a:t> Pradesh (</a:t>
            </a:r>
            <a:r>
              <a:rPr lang="en-US" dirty="0" err="1"/>
              <a:t>settore</a:t>
            </a:r>
            <a:r>
              <a:rPr lang="en-US" dirty="0"/>
              <a:t> orientale)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Conflitto del 1962: Linea di Controllo Effettivo (</a:t>
            </a:r>
            <a:r>
              <a:rPr lang="it-IT" i="1" dirty="0"/>
              <a:t>Line of </a:t>
            </a:r>
            <a:r>
              <a:rPr lang="it-IT" i="1" dirty="0" err="1"/>
              <a:t>Actual</a:t>
            </a:r>
            <a:r>
              <a:rPr lang="it-IT" i="1" dirty="0"/>
              <a:t> Control</a:t>
            </a:r>
            <a:r>
              <a:rPr lang="it-IT" dirty="0"/>
              <a:t>, LAC)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2020: scontri nel Ladakh (Valle del </a:t>
            </a:r>
            <a:r>
              <a:rPr lang="it-IT" dirty="0" err="1"/>
              <a:t>Galwan</a:t>
            </a:r>
            <a:r>
              <a:rPr lang="it-IT" dirty="0"/>
              <a:t>)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Accordo</a:t>
            </a:r>
            <a:r>
              <a:rPr lang="en-US" dirty="0"/>
              <a:t> </a:t>
            </a:r>
            <a:r>
              <a:rPr lang="en-US" dirty="0" err="1"/>
              <a:t>dell’ottobre</a:t>
            </a:r>
            <a:r>
              <a:rPr lang="en-US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48104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00B8A-86A8-7E88-F0AC-0B3E02F6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388FAE-BB44-21E5-54B7-305578F2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/>
              <a:t>Bhutan e Nepal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91CC5F7-0E25-0549-DCB8-167D048C01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2286000"/>
            <a:ext cx="5470525" cy="400526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Paesi</a:t>
            </a:r>
            <a:r>
              <a:rPr lang="en-US" dirty="0"/>
              <a:t> </a:t>
            </a:r>
            <a:r>
              <a:rPr lang="en-US" dirty="0" err="1"/>
              <a:t>himalayani</a:t>
            </a:r>
            <a:r>
              <a:rPr lang="en-US" dirty="0"/>
              <a:t> </a:t>
            </a:r>
            <a:r>
              <a:rPr lang="en-US" dirty="0" err="1"/>
              <a:t>incastonati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Cina e India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Bhutan: </a:t>
            </a:r>
            <a:r>
              <a:rPr lang="en-US" dirty="0" err="1"/>
              <a:t>politica</a:t>
            </a:r>
            <a:r>
              <a:rPr lang="en-US" dirty="0"/>
              <a:t> </a:t>
            </a:r>
            <a:r>
              <a:rPr lang="en-US" dirty="0" err="1"/>
              <a:t>estera</a:t>
            </a:r>
            <a:r>
              <a:rPr lang="en-US" dirty="0"/>
              <a:t> </a:t>
            </a:r>
            <a:r>
              <a:rPr lang="en-US" dirty="0" err="1"/>
              <a:t>appaltata</a:t>
            </a:r>
            <a:r>
              <a:rPr lang="en-US" dirty="0"/>
              <a:t> </a:t>
            </a:r>
            <a:r>
              <a:rPr lang="en-US" dirty="0" err="1"/>
              <a:t>all’India</a:t>
            </a:r>
            <a:r>
              <a:rPr lang="en-US" dirty="0"/>
              <a:t>, non ha </a:t>
            </a:r>
            <a:r>
              <a:rPr lang="en-US" dirty="0" err="1"/>
              <a:t>relazioni</a:t>
            </a:r>
            <a:r>
              <a:rPr lang="en-US" dirty="0"/>
              <a:t> con la Cina, interesse </a:t>
            </a:r>
            <a:r>
              <a:rPr lang="en-US" dirty="0" err="1"/>
              <a:t>economico</a:t>
            </a:r>
            <a:r>
              <a:rPr lang="en-US" dirty="0"/>
              <a:t> con </a:t>
            </a:r>
            <a:r>
              <a:rPr lang="en-US" dirty="0" err="1"/>
              <a:t>Pechino</a:t>
            </a:r>
            <a:endParaRPr lang="en-US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Nepal: </a:t>
            </a:r>
            <a:r>
              <a:rPr lang="en-US" dirty="0" err="1"/>
              <a:t>abolizione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monarchia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2008, </a:t>
            </a:r>
            <a:r>
              <a:rPr lang="en-US" dirty="0" err="1"/>
              <a:t>governo</a:t>
            </a:r>
            <a:r>
              <a:rPr lang="en-US" dirty="0"/>
              <a:t> </a:t>
            </a:r>
            <a:r>
              <a:rPr lang="en-US" dirty="0" err="1"/>
              <a:t>controllato</a:t>
            </a:r>
            <a:r>
              <a:rPr lang="en-US" dirty="0"/>
              <a:t> </a:t>
            </a:r>
            <a:r>
              <a:rPr lang="en-US" dirty="0" err="1"/>
              <a:t>dai</a:t>
            </a:r>
            <a:r>
              <a:rPr lang="en-US" dirty="0"/>
              <a:t> </a:t>
            </a:r>
            <a:r>
              <a:rPr lang="en-US" dirty="0" err="1"/>
              <a:t>comunisti</a:t>
            </a:r>
            <a:r>
              <a:rPr lang="en-US" dirty="0"/>
              <a:t> e </a:t>
            </a:r>
            <a:r>
              <a:rPr lang="en-US" dirty="0" err="1"/>
              <a:t>vicino</a:t>
            </a:r>
            <a:r>
              <a:rPr lang="en-US" dirty="0"/>
              <a:t> a </a:t>
            </a:r>
            <a:r>
              <a:rPr lang="en-US" dirty="0" err="1"/>
              <a:t>Pechino</a:t>
            </a:r>
            <a:endParaRPr lang="en-US" dirty="0"/>
          </a:p>
        </p:txBody>
      </p:sp>
      <p:pic>
        <p:nvPicPr>
          <p:cNvPr id="9218" name="Picture 2" descr="Jumpstarting Nepal-Bhutan Relationship – Bhutan Watch">
            <a:extLst>
              <a:ext uri="{FF2B5EF4-FFF2-40B4-BE49-F238E27FC236}">
                <a16:creationId xmlns:a16="http://schemas.microsoft.com/office/drawing/2014/main" id="{9268DF5E-6C0D-793D-616E-EDA558E6C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746" y="2069194"/>
            <a:ext cx="48768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40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2E385B-8297-B8FF-6EB7-B1D713D5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1038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039" name="Oval 1038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040" name="Oval 1039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089357D-E11B-F4B9-6A1E-661AAC057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/>
              <a:t>Maldive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F201410C-0894-2678-09A6-FFEFE6DB1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199" y="2286000"/>
            <a:ext cx="5470879" cy="4005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Storico</a:t>
            </a:r>
            <a:r>
              <a:rPr lang="en-US" sz="1800" dirty="0"/>
              <a:t> </a:t>
            </a:r>
            <a:r>
              <a:rPr lang="en-US" sz="1800" dirty="0" err="1"/>
              <a:t>legame</a:t>
            </a:r>
            <a:r>
              <a:rPr lang="en-US" sz="1800" dirty="0"/>
              <a:t> e </a:t>
            </a:r>
            <a:r>
              <a:rPr lang="en-US" sz="1800" dirty="0" err="1"/>
              <a:t>dipendenza</a:t>
            </a:r>
            <a:r>
              <a:rPr lang="en-US" sz="1800" dirty="0"/>
              <a:t> </a:t>
            </a:r>
            <a:r>
              <a:rPr lang="en-US" sz="1800" dirty="0" err="1"/>
              <a:t>dall’India</a:t>
            </a:r>
            <a:endParaRPr lang="en-US" sz="1800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Questione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musulmani</a:t>
            </a:r>
            <a:r>
              <a:rPr lang="en-US" sz="1800" dirty="0"/>
              <a:t> in India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Ottobre</a:t>
            </a:r>
            <a:r>
              <a:rPr lang="en-US" sz="1800" dirty="0"/>
              <a:t> 2023: </a:t>
            </a:r>
            <a:r>
              <a:rPr lang="en-US" sz="1800" dirty="0" err="1"/>
              <a:t>elezione</a:t>
            </a:r>
            <a:r>
              <a:rPr lang="en-US" sz="1800" dirty="0"/>
              <a:t> di Mohamed </a:t>
            </a:r>
            <a:r>
              <a:rPr lang="en-US" sz="1800" dirty="0" err="1"/>
              <a:t>Muizzu</a:t>
            </a:r>
            <a:endParaRPr lang="en-US" sz="1800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800" dirty="0"/>
              <a:t>Gennaio 2024: </a:t>
            </a:r>
            <a:r>
              <a:rPr lang="it-IT" sz="1800" dirty="0" err="1"/>
              <a:t>Muizzu</a:t>
            </a:r>
            <a:r>
              <a:rPr lang="it-IT" sz="1800" dirty="0"/>
              <a:t> in Cina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Aprile 2024: </a:t>
            </a:r>
            <a:r>
              <a:rPr lang="en-US" sz="1800" dirty="0" err="1"/>
              <a:t>Muizzu</a:t>
            </a:r>
            <a:r>
              <a:rPr lang="en-US" sz="1800" dirty="0"/>
              <a:t> </a:t>
            </a:r>
            <a:r>
              <a:rPr lang="en-US" sz="1800" dirty="0" err="1"/>
              <a:t>vince</a:t>
            </a:r>
            <a:r>
              <a:rPr lang="en-US" sz="1800" dirty="0"/>
              <a:t> alle legislative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Cooperazione</a:t>
            </a:r>
            <a:r>
              <a:rPr lang="en-US" sz="1800" dirty="0"/>
              <a:t> con la Cina e </a:t>
            </a:r>
            <a:r>
              <a:rPr lang="en-US" sz="1800" dirty="0" err="1"/>
              <a:t>politica</a:t>
            </a:r>
            <a:r>
              <a:rPr lang="en-US" sz="1800" dirty="0"/>
              <a:t> di </a:t>
            </a:r>
            <a:r>
              <a:rPr lang="en-US" sz="1800" dirty="0" err="1"/>
              <a:t>indipendenza</a:t>
            </a:r>
            <a:endParaRPr lang="en-US" sz="1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2A5E097-C5A5-4CBE-1B85-A981AAA2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7157" y="2286000"/>
            <a:ext cx="5435027" cy="362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DB3A4-790D-B9D5-0256-B61335CC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2060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61" name="Oval 2060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062" name="Oval 2061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D9D4D05-1EBB-FF2B-ADED-E97872C8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/>
              <a:t>Sri Lanka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F40A1C9-9E61-BE15-C5A4-FDE0745AAD0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199" y="2286000"/>
            <a:ext cx="5470879" cy="4005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Aspetti</a:t>
            </a:r>
            <a:r>
              <a:rPr lang="en-US" sz="1800" dirty="0"/>
              <a:t> </a:t>
            </a:r>
            <a:r>
              <a:rPr lang="en-US" sz="1800" dirty="0" err="1"/>
              <a:t>critici</a:t>
            </a:r>
            <a:r>
              <a:rPr lang="en-US" sz="1800" dirty="0"/>
              <a:t>: </a:t>
            </a:r>
            <a:r>
              <a:rPr lang="en-US" sz="1800" dirty="0" err="1"/>
              <a:t>dipendenza</a:t>
            </a:r>
            <a:r>
              <a:rPr lang="en-US" sz="1800" dirty="0"/>
              <a:t> </a:t>
            </a:r>
            <a:r>
              <a:rPr lang="en-US" sz="1800" dirty="0" err="1"/>
              <a:t>dall’India</a:t>
            </a:r>
            <a:r>
              <a:rPr lang="en-US" sz="1800" dirty="0"/>
              <a:t>, </a:t>
            </a:r>
            <a:r>
              <a:rPr lang="en-US" sz="1800" dirty="0" err="1"/>
              <a:t>conflitti</a:t>
            </a:r>
            <a:r>
              <a:rPr lang="en-US" sz="1800" dirty="0"/>
              <a:t> </a:t>
            </a:r>
            <a:r>
              <a:rPr lang="en-US" sz="1800" dirty="0" err="1"/>
              <a:t>interni</a:t>
            </a:r>
            <a:r>
              <a:rPr lang="en-US" sz="1800" dirty="0"/>
              <a:t>, </a:t>
            </a:r>
            <a:r>
              <a:rPr lang="en-US" sz="1800" dirty="0" err="1"/>
              <a:t>distribuzione</a:t>
            </a:r>
            <a:r>
              <a:rPr lang="en-US" sz="1800" dirty="0"/>
              <a:t> del </a:t>
            </a:r>
            <a:r>
              <a:rPr lang="en-US" sz="1800" dirty="0" err="1"/>
              <a:t>potere</a:t>
            </a:r>
            <a:r>
              <a:rPr lang="en-US" sz="1800" dirty="0"/>
              <a:t> e </a:t>
            </a:r>
            <a:r>
              <a:rPr lang="en-US" sz="1800" dirty="0" err="1"/>
              <a:t>della</a:t>
            </a:r>
            <a:r>
              <a:rPr lang="en-US" sz="1800" dirty="0"/>
              <a:t> </a:t>
            </a:r>
            <a:r>
              <a:rPr lang="en-US" sz="1800" dirty="0" err="1"/>
              <a:t>ricchezza</a:t>
            </a:r>
            <a:r>
              <a:rPr lang="en-US" sz="1800" dirty="0"/>
              <a:t>.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Settembre 2024: </a:t>
            </a:r>
            <a:r>
              <a:rPr lang="en-US" sz="1800" dirty="0" err="1"/>
              <a:t>elezione</a:t>
            </a:r>
            <a:r>
              <a:rPr lang="en-US" sz="1800" dirty="0"/>
              <a:t> di Anura Kumara Dissanayake.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1" dirty="0"/>
              <a:t>Realpolitik</a:t>
            </a:r>
            <a:r>
              <a:rPr lang="en-US" sz="1800" dirty="0"/>
              <a:t>: </a:t>
            </a:r>
            <a:r>
              <a:rPr lang="en-US" sz="1800" dirty="0" err="1"/>
              <a:t>rafforzare</a:t>
            </a:r>
            <a:r>
              <a:rPr lang="en-US" sz="1800" dirty="0"/>
              <a:t> le </a:t>
            </a:r>
            <a:r>
              <a:rPr lang="en-US" sz="1800" dirty="0" err="1"/>
              <a:t>relazioni</a:t>
            </a:r>
            <a:r>
              <a:rPr lang="en-US" sz="1800" dirty="0"/>
              <a:t> con la Cina senza </a:t>
            </a:r>
            <a:r>
              <a:rPr lang="en-US" sz="1800" dirty="0" err="1"/>
              <a:t>interrompere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legami</a:t>
            </a:r>
            <a:r>
              <a:rPr lang="en-US" sz="1800" dirty="0"/>
              <a:t> con </a:t>
            </a:r>
            <a:r>
              <a:rPr lang="en-US" sz="1800" dirty="0" err="1"/>
              <a:t>l’India</a:t>
            </a:r>
            <a:r>
              <a:rPr lang="en-US" sz="1800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684BEB7-7F23-BF9D-B30B-42A2EEA1A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7157" y="2286000"/>
            <a:ext cx="5435027" cy="33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2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B5B998-82F1-96A1-6FE3-A7A71681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187DE861-9AC3-4AA5-B885-AF8EBE94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34076" y="241085"/>
            <a:ext cx="1165681" cy="5612701"/>
            <a:chOff x="10734076" y="241085"/>
            <a:chExt cx="1165681" cy="5612701"/>
          </a:xfrm>
        </p:grpSpPr>
        <p:sp useBgFill="1">
          <p:nvSpPr>
            <p:cNvPr id="3084" name="Graphic 10">
              <a:extLst>
                <a:ext uri="{FF2B5EF4-FFF2-40B4-BE49-F238E27FC236}">
                  <a16:creationId xmlns:a16="http://schemas.microsoft.com/office/drawing/2014/main" id="{D43C1A1E-DA50-4210-9A1D-5437CBFEF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0891156" y="241085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3085" name="Oval 3084">
              <a:extLst>
                <a:ext uri="{FF2B5EF4-FFF2-40B4-BE49-F238E27FC236}">
                  <a16:creationId xmlns:a16="http://schemas.microsoft.com/office/drawing/2014/main" id="{7691169A-6B21-4B1F-96DF-2BD6D6BA0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734076" y="1394142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3086" name="Oval 3085">
              <a:extLst>
                <a:ext uri="{FF2B5EF4-FFF2-40B4-BE49-F238E27FC236}">
                  <a16:creationId xmlns:a16="http://schemas.microsoft.com/office/drawing/2014/main" id="{AFF485D7-DE5D-47EE-8B37-15E9B77B3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1474676" y="5428705"/>
              <a:ext cx="425081" cy="42508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F341F8D-D1CC-14C4-31B0-00B9D47F4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 dirty="0"/>
              <a:t>Bangladesh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D1823F67-5179-E210-E6B1-66C487A8215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199" y="2286000"/>
            <a:ext cx="5470879" cy="4005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Governo di Sheikh Hasina (Lega </a:t>
            </a:r>
            <a:r>
              <a:rPr lang="en-US" sz="1800" dirty="0" err="1"/>
              <a:t>Awami</a:t>
            </a:r>
            <a:r>
              <a:rPr lang="en-US" sz="1800" dirty="0"/>
              <a:t>) dal 2009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Relazioni</a:t>
            </a:r>
            <a:r>
              <a:rPr lang="en-US" sz="1800" dirty="0"/>
              <a:t> con India e Cina</a:t>
            </a:r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Luglio</a:t>
            </a:r>
            <a:r>
              <a:rPr lang="en-US" sz="1800" dirty="0"/>
              <a:t> 2024: </a:t>
            </a:r>
            <a:r>
              <a:rPr lang="en-US" sz="1800" dirty="0" err="1"/>
              <a:t>visita</a:t>
            </a:r>
            <a:r>
              <a:rPr lang="en-US" sz="1800" dirty="0"/>
              <a:t> in Cina e </a:t>
            </a:r>
            <a:r>
              <a:rPr lang="en-US" sz="1800" dirty="0" err="1"/>
              <a:t>proteste</a:t>
            </a:r>
            <a:r>
              <a:rPr lang="en-US" sz="1800" dirty="0"/>
              <a:t> con </a:t>
            </a:r>
            <a:r>
              <a:rPr lang="en-US" sz="1800" dirty="0" err="1"/>
              <a:t>possibili</a:t>
            </a:r>
            <a:r>
              <a:rPr lang="en-US" sz="1800" dirty="0"/>
              <a:t> </a:t>
            </a:r>
            <a:r>
              <a:rPr lang="en-US" sz="1800" dirty="0" err="1"/>
              <a:t>ingerenze</a:t>
            </a:r>
            <a:r>
              <a:rPr lang="en-US" sz="1800" dirty="0"/>
              <a:t> </a:t>
            </a:r>
            <a:r>
              <a:rPr lang="en-US" sz="1800" dirty="0" err="1"/>
              <a:t>esterne</a:t>
            </a:r>
            <a:endParaRPr lang="en-US" sz="1800" dirty="0"/>
          </a:p>
          <a:p>
            <a:pPr marL="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Agosto 2024: Sheikh Hasina in India, Muhammad Yunus a capo del </a:t>
            </a:r>
            <a:r>
              <a:rPr lang="en-US" sz="1800" dirty="0" err="1"/>
              <a:t>governo</a:t>
            </a:r>
            <a:endParaRPr lang="en-US" sz="1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C82A4F-DB32-3643-4940-79CD2DEB8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3661" y="2286000"/>
            <a:ext cx="5262019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46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nimalXOVTI">
  <a:themeElements>
    <a:clrScheme name="AnalogousFromRegularSeedLeftStep">
      <a:dk1>
        <a:srgbClr val="000000"/>
      </a:dk1>
      <a:lt1>
        <a:srgbClr val="FFFFFF"/>
      </a:lt1>
      <a:dk2>
        <a:srgbClr val="1B1D2F"/>
      </a:dk2>
      <a:lt2>
        <a:srgbClr val="F0F3F1"/>
      </a:lt2>
      <a:accent1>
        <a:srgbClr val="E729CF"/>
      </a:accent1>
      <a:accent2>
        <a:srgbClr val="9D17D5"/>
      </a:accent2>
      <a:accent3>
        <a:srgbClr val="6029E7"/>
      </a:accent3>
      <a:accent4>
        <a:srgbClr val="1F36D6"/>
      </a:accent4>
      <a:accent5>
        <a:srgbClr val="2990E7"/>
      </a:accent5>
      <a:accent6>
        <a:srgbClr val="16BEC6"/>
      </a:accent6>
      <a:hlink>
        <a:srgbClr val="359F42"/>
      </a:hlink>
      <a:folHlink>
        <a:srgbClr val="7F7F7F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1778</Words>
  <Application>Microsoft Office PowerPoint</Application>
  <PresentationFormat>Widescreen</PresentationFormat>
  <Paragraphs>236</Paragraphs>
  <Slides>40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5" baseType="lpstr">
      <vt:lpstr>Arial</vt:lpstr>
      <vt:lpstr>Courier New</vt:lpstr>
      <vt:lpstr>Open sans</vt:lpstr>
      <vt:lpstr>Segoe UI</vt:lpstr>
      <vt:lpstr>MinimalXOVTI</vt:lpstr>
      <vt:lpstr>La geopolitica del Sud-Est asiatico e dell’Asia meridionale</vt:lpstr>
      <vt:lpstr>Giulio Chinappi</vt:lpstr>
      <vt:lpstr>Presentazione standard di PowerPoint</vt:lpstr>
      <vt:lpstr>Presentazione standard di PowerPoint</vt:lpstr>
      <vt:lpstr>Presentazione standard di PowerPoint</vt:lpstr>
      <vt:lpstr>Cosa si intende per Asia sud-orientale?</vt:lpstr>
      <vt:lpstr>Perché studiare l’Asia sud-orientale?</vt:lpstr>
      <vt:lpstr>Quali Paesi ne fanno parte?</vt:lpstr>
      <vt:lpstr>L’ASEAN</vt:lpstr>
      <vt:lpstr>Demografia dell’ASEAN</vt:lpstr>
      <vt:lpstr>Indonesia </vt:lpstr>
      <vt:lpstr>Politica estera dell’Indonesia</vt:lpstr>
      <vt:lpstr>Thailandia</vt:lpstr>
      <vt:lpstr>Politica estera della Thailandia</vt:lpstr>
      <vt:lpstr>Malaysia</vt:lpstr>
      <vt:lpstr>Politica estera della Malaysia</vt:lpstr>
      <vt:lpstr>Vietnam </vt:lpstr>
      <vt:lpstr>Breve storia del Vietnam antico e moderno</vt:lpstr>
      <vt:lpstr>Colonizzazione francese</vt:lpstr>
      <vt:lpstr>Le guerre del ‘900</vt:lpstr>
      <vt:lpstr>Presentazione standard di PowerPoint</vt:lpstr>
      <vt:lpstr>Il Vietnam odierno</vt:lpstr>
      <vt:lpstr>La diplomazia del bambù</vt:lpstr>
      <vt:lpstr>I quattro “NO”</vt:lpstr>
      <vt:lpstr>Nuovo ruolo internazionale del Vietnam</vt:lpstr>
      <vt:lpstr>Relazioni Vietnam-Stati Uniti</vt:lpstr>
      <vt:lpstr>Relazioni Vietnam-Unione Europea </vt:lpstr>
      <vt:lpstr>Relazioni Vietnam-Russia</vt:lpstr>
      <vt:lpstr>Relazioni Vietnam-Cina</vt:lpstr>
      <vt:lpstr>Principali punti caldi</vt:lpstr>
      <vt:lpstr>La questione del Mar Cinese Meridionale</vt:lpstr>
      <vt:lpstr>La regione del Lancang-Mekong</vt:lpstr>
      <vt:lpstr>Cosa si intende per Asia meridionale?</vt:lpstr>
      <vt:lpstr>L’India di Modi</vt:lpstr>
      <vt:lpstr>Rapporti India-Cina</vt:lpstr>
      <vt:lpstr>Confini India-Cina</vt:lpstr>
      <vt:lpstr>Bhutan e Nepal</vt:lpstr>
      <vt:lpstr>Maldive</vt:lpstr>
      <vt:lpstr>Sri Lanka</vt:lpstr>
      <vt:lpstr>Bangladesh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Chinappi Giulio</dc:creator>
  <cp:lastModifiedBy>Chinappi Giulio</cp:lastModifiedBy>
  <cp:revision>12</cp:revision>
  <dcterms:created xsi:type="dcterms:W3CDTF">2024-10-30T08:16:40Z</dcterms:created>
  <dcterms:modified xsi:type="dcterms:W3CDTF">2024-11-30T04:52:10Z</dcterms:modified>
</cp:coreProperties>
</file>