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1.xml" ContentType="application/vnd.openxmlformats-officedocument.presentationml.notesSlide+xml"/>
  <Override PartName="/ppt/notesSlides/_rels/notesSlide1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57.png" ContentType="image/png"/>
  <Override PartName="/ppt/media/image1.png" ContentType="image/png"/>
  <Override PartName="/ppt/media/image58.png" ContentType="image/png"/>
  <Override PartName="/ppt/media/image2.png" ContentType="image/png"/>
  <Override PartName="/ppt/media/image59.png" ContentType="image/png"/>
  <Override PartName="/ppt/media/image17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jpeg" ContentType="image/jpeg"/>
  <Override PartName="/ppt/media/image14.png" ContentType="image/png"/>
  <Override PartName="/ppt/media/image15.png" ContentType="image/png"/>
  <Override PartName="/ppt/media/image16.png" ContentType="image/png"/>
  <Override PartName="/ppt/media/image18.png" ContentType="image/png"/>
  <Override PartName="/ppt/media/image19.jpeg" ContentType="image/jpeg"/>
  <Override PartName="/ppt/media/image22.png" ContentType="image/png"/>
  <Override PartName="/ppt/media/image20.png" ContentType="image/png"/>
  <Override PartName="/ppt/media/image21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41.jpeg" ContentType="image/jpeg"/>
  <Override PartName="/ppt/media/image31.png" ContentType="image/png"/>
  <Override PartName="/ppt/media/image32.jpeg" ContentType="image/jpeg"/>
  <Override PartName="/ppt/media/image5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7.jpeg" ContentType="image/jpeg"/>
  <Override PartName="/ppt/media/image36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2.png" ContentType="image/png"/>
  <Override PartName="/ppt/media/image43.png" ContentType="image/png"/>
  <Override PartName="/ppt/media/image49.jpeg" ContentType="image/jpeg"/>
  <Override PartName="/ppt/media/image44.png" ContentType="image/png"/>
  <Override PartName="/ppt/media/image45.png" ContentType="image/png"/>
  <Override PartName="/ppt/media/image46.jpeg" ContentType="image/jpeg"/>
  <Override PartName="/ppt/media/image47.png" ContentType="image/png"/>
  <Override PartName="/ppt/media/image48.png" ContentType="image/png"/>
  <Override PartName="/ppt/media/image50.png" ContentType="image/png"/>
  <Override PartName="/ppt/media/image51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solidFill>
                  <a:srgbClr val="ffffff"/>
                </a:solidFill>
                <a:latin typeface="Constantia"/>
              </a:rPr>
              <a:t>Fai clic per spostare la diapositiva</a:t>
            </a: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it-IT" sz="2000" spc="-1" strike="noStrike">
                <a:latin typeface="Arial"/>
              </a:rPr>
              <a:t>Fai clic per modificare il formato delle note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it-IT" sz="1400" spc="-1" strike="noStrike">
                <a:latin typeface="Times New Roman"/>
              </a:rPr>
              <a:t>&lt;intestazione&gt;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/>
            <a:r>
              <a:rPr b="0" lang="it-IT" sz="1400" spc="-1" strike="noStrike">
                <a:latin typeface="Times New Roman"/>
              </a:rPr>
              <a:t>&lt;data/ora&gt;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it-IT" sz="1400" spc="-1" strike="noStrike">
                <a:latin typeface="Times New Roman"/>
              </a:rPr>
              <a:t>&lt;piè di pagina&gt;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9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/>
            <a:fld id="{1CBA0492-1FE8-474D-89E5-A2DA1AC88E8C}" type="slidenum">
              <a:rPr b="0" lang="it-IT" sz="1400" spc="-1" strike="noStrike">
                <a:latin typeface="Times New Roman"/>
              </a:rPr>
              <a:t>&lt;numero&gt;</a:t>
            </a:fld>
            <a:endParaRPr b="0" lang="it-IT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endParaRPr b="0" lang="it-IT" sz="2000" spc="-1" strike="noStrike"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96AE1EAB-FAF3-43A0-A2C6-34055E1AE9D8}" type="slidenum">
              <a:rPr b="0" lang="it-IT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3239640" y="193536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6022080" y="193536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457200" y="422820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3239640" y="422820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6022080" y="422820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457200" y="4228200"/>
            <a:ext cx="822924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4674240" y="193536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457200" y="422820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4674240" y="4228200"/>
            <a:ext cx="40158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3239640" y="193536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6022080" y="193536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457200" y="422820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3239640" y="422820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6022080" y="4228200"/>
            <a:ext cx="2649600" cy="20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4aa2d6"/>
            </a:gs>
            <a:gs pos="100000">
              <a:srgbClr val="002b36"/>
            </a:gs>
          </a:gsLst>
          <a:path path="circle">
            <a:fillToRect l="50000" t="55000" r="50000" b="4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Figura a mano libera 6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Figura a mano libera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" name="Gruppo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3" name="Figura a mano libera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Figura a mano libera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18360" tIns="0" bIns="0" anchor="b">
            <a:normAutofit/>
          </a:bodyPr>
          <a:p>
            <a:pPr algn="r">
              <a:lnSpc>
                <a:spcPct val="100000"/>
              </a:lnSpc>
            </a:pPr>
            <a:r>
              <a:rPr b="1" lang="it-IT" sz="5600" spc="-1" strike="noStrike">
                <a:solidFill>
                  <a:srgbClr val="50e0ea"/>
                </a:solidFill>
                <a:latin typeface="Calibri"/>
              </a:rPr>
              <a:t>Fare clic per modificare lo stile del titolo</a:t>
            </a:r>
            <a:endParaRPr b="0" lang="it-IT" sz="5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fld id="{D2044B35-256A-4C68-AC38-17B98D4CDD0F}" type="datetime">
              <a:rPr b="0" lang="it-IT" sz="1200" spc="-1" strike="noStrike">
                <a:solidFill>
                  <a:srgbClr val="d1eaed"/>
                </a:solidFill>
                <a:latin typeface="Constantia"/>
              </a:rPr>
              <a:t>16/11/24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7E9B326E-26F0-41C9-82B5-733E61F33F5E}" type="slidenum">
              <a:rPr b="0" lang="it-IT" sz="1200" spc="-1" strike="noStrike">
                <a:solidFill>
                  <a:srgbClr val="d1eaed"/>
                </a:solidFill>
                <a:latin typeface="Constantia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600" spc="-1" strike="noStrike">
                <a:solidFill>
                  <a:srgbClr val="ffffff"/>
                </a:solidFill>
                <a:latin typeface="Constantia"/>
              </a:rPr>
              <a:t>Fai clic per modificare il formato del testo della struttura</a:t>
            </a: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100" spc="-1" strike="noStrike">
                <a:solidFill>
                  <a:srgbClr val="ffffff"/>
                </a:solidFill>
                <a:latin typeface="Constantia"/>
              </a:rPr>
              <a:t>Secondo livello struttura</a:t>
            </a:r>
            <a:endParaRPr b="0" lang="it-IT" sz="2100" spc="-1" strike="noStrike">
              <a:solidFill>
                <a:srgbClr val="ffffff"/>
              </a:solidFill>
              <a:latin typeface="Constant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Constantia"/>
              </a:rPr>
              <a:t>Terzo livello struttura</a:t>
            </a:r>
            <a:endParaRPr b="0" lang="it-IT" sz="2000" spc="-1" strike="noStrike">
              <a:solidFill>
                <a:srgbClr val="ffffff"/>
              </a:solidFill>
              <a:latin typeface="Constant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ffffff"/>
                </a:solidFill>
                <a:latin typeface="Constantia"/>
              </a:rPr>
              <a:t>Quarto livello struttura</a:t>
            </a:r>
            <a:endParaRPr b="0" lang="it-IT" sz="2000" spc="-1" strike="noStrike">
              <a:solidFill>
                <a:srgbClr val="ffffff"/>
              </a:solidFill>
              <a:latin typeface="Constant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Constantia"/>
              </a:rPr>
              <a:t>Quinto livello struttura</a:t>
            </a:r>
            <a:endParaRPr b="0" lang="it-IT" sz="2000" spc="-1" strike="noStrike">
              <a:solidFill>
                <a:srgbClr val="ffffff"/>
              </a:solidFill>
              <a:latin typeface="Constant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Constantia"/>
              </a:rPr>
              <a:t>Sesto livello struttura</a:t>
            </a:r>
            <a:endParaRPr b="0" lang="it-IT" sz="2000" spc="-1" strike="noStrike">
              <a:solidFill>
                <a:srgbClr val="ffffff"/>
              </a:solidFill>
              <a:latin typeface="Constant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Constantia"/>
              </a:rPr>
              <a:t>Settimo livello struttura</a:t>
            </a:r>
            <a:endParaRPr b="0" lang="it-IT" sz="2000" spc="-1" strike="noStrike">
              <a:solidFill>
                <a:srgbClr val="ffffff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igura a mano libera 6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Figura a mano libera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8" name="Gruppo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49" name="Figura a mano libera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" name="Figura a mano libera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0" lang="it-IT" sz="5000" spc="-1" strike="noStrike">
                <a:solidFill>
                  <a:srgbClr val="04617b"/>
                </a:solidFill>
                <a:latin typeface="Calibri"/>
              </a:rPr>
              <a:t>Fare clic per modificare lo stile del titolo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Fare clic per modificare stili del testo dello schema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lvl="1" marL="640080" indent="-246960">
              <a:lnSpc>
                <a:spcPct val="100000"/>
              </a:lnSpc>
              <a:spcBef>
                <a:spcPts val="47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b="0" lang="it-IT" sz="2400" spc="-1" strike="noStrike">
                <a:solidFill>
                  <a:srgbClr val="000000"/>
                </a:solidFill>
                <a:latin typeface="Constantia"/>
              </a:rPr>
              <a:t>Secondo livello</a:t>
            </a:r>
            <a:endParaRPr b="0" lang="it-IT" sz="2400" spc="-1" strike="noStrike">
              <a:solidFill>
                <a:srgbClr val="000000"/>
              </a:solidFill>
              <a:latin typeface="Constantia"/>
            </a:endParaRPr>
          </a:p>
          <a:p>
            <a:pPr lvl="2" marL="914400" indent="-246960">
              <a:lnSpc>
                <a:spcPct val="100000"/>
              </a:lnSpc>
              <a:spcBef>
                <a:spcPts val="42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b="0" lang="it-IT" sz="2100" spc="-1" strike="noStrike">
                <a:solidFill>
                  <a:srgbClr val="000000"/>
                </a:solidFill>
                <a:latin typeface="Constantia"/>
              </a:rPr>
              <a:t>Terzo livello</a:t>
            </a:r>
            <a:endParaRPr b="0" lang="it-IT" sz="2100" spc="-1" strike="noStrike">
              <a:solidFill>
                <a:srgbClr val="000000"/>
              </a:solidFill>
              <a:latin typeface="Constantia"/>
            </a:endParaRPr>
          </a:p>
          <a:p>
            <a:pPr lvl="3" marL="1188720" indent="-210240">
              <a:lnSpc>
                <a:spcPct val="100000"/>
              </a:lnSpc>
              <a:spcBef>
                <a:spcPts val="40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b="0" lang="it-IT" sz="2000" spc="-1" strike="noStrike">
                <a:solidFill>
                  <a:srgbClr val="000000"/>
                </a:solidFill>
                <a:latin typeface="Constantia"/>
              </a:rPr>
              <a:t>Quarto livello</a:t>
            </a:r>
            <a:endParaRPr b="0" lang="it-IT" sz="2000" spc="-1" strike="noStrike">
              <a:solidFill>
                <a:srgbClr val="000000"/>
              </a:solidFill>
              <a:latin typeface="Constantia"/>
            </a:endParaRPr>
          </a:p>
          <a:p>
            <a:pPr lvl="4" marL="1463040" indent="-210240">
              <a:lnSpc>
                <a:spcPct val="100000"/>
              </a:lnSpc>
              <a:spcBef>
                <a:spcPts val="40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b="0" lang="it-IT" sz="2000" spc="-1" strike="noStrike">
                <a:solidFill>
                  <a:srgbClr val="000000"/>
                </a:solidFill>
                <a:latin typeface="Constantia"/>
              </a:rPr>
              <a:t>Quinto livello</a:t>
            </a:r>
            <a:endParaRPr b="0" lang="it-IT" sz="2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fld id="{C10A94D5-592F-4E35-8CCC-916C2847163F}" type="datetime">
              <a:rPr b="0" lang="it-IT" sz="1200" spc="-1" strike="noStrike">
                <a:solidFill>
                  <a:srgbClr val="035c75"/>
                </a:solidFill>
                <a:latin typeface="Constantia"/>
              </a:rPr>
              <a:t>16/11/24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22B633CD-17D7-4A45-9F03-7A630BF4452B}" type="slidenum">
              <a:rPr b="0" lang="it-IT" sz="1200" spc="-1" strike="noStrike">
                <a:solidFill>
                  <a:srgbClr val="035c75"/>
                </a:solidFill>
                <a:latin typeface="Constantia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png"/><Relationship Id="rId3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png"/><Relationship Id="rId3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image" Target="../media/image50.png"/><Relationship Id="rId3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1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1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33520" y="857160"/>
            <a:ext cx="7851240" cy="2214360"/>
          </a:xfrm>
          <a:prstGeom prst="rect">
            <a:avLst/>
          </a:prstGeom>
          <a:noFill/>
          <a:ln w="0">
            <a:noFill/>
          </a:ln>
        </p:spPr>
        <p:txBody>
          <a:bodyPr lIns="0" rIns="18360" tIns="0" bIns="0" anchor="b">
            <a:normAutofit/>
          </a:bodyPr>
          <a:p>
            <a:pPr algn="r">
              <a:lnSpc>
                <a:spcPct val="100000"/>
              </a:lnSpc>
            </a:pPr>
            <a:r>
              <a:rPr b="1" lang="it-IT" sz="3600" spc="-1" strike="noStrike">
                <a:solidFill>
                  <a:srgbClr val="50e0ea"/>
                </a:solidFill>
                <a:latin typeface="Calibri"/>
              </a:rPr>
              <a:t>Seminario Giga - Unigramsci:</a:t>
            </a:r>
            <a:br/>
            <a:r>
              <a:rPr b="1" lang="it-IT" sz="4000" spc="-1" strike="noStrike">
                <a:solidFill>
                  <a:srgbClr val="50e0ea"/>
                </a:solidFill>
                <a:latin typeface="Calibri"/>
              </a:rPr>
              <a:t>“Il ruolo del Brics+ nella transizione verso l’ordine multipolare”</a:t>
            </a:r>
            <a:endParaRPr b="0" lang="it-IT" sz="40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533520" y="3228480"/>
            <a:ext cx="7854480" cy="2629080"/>
          </a:xfrm>
          <a:prstGeom prst="rect">
            <a:avLst/>
          </a:prstGeom>
          <a:noFill/>
          <a:ln w="0">
            <a:noFill/>
          </a:ln>
        </p:spPr>
        <p:txBody>
          <a:bodyPr lIns="0" rIns="18360" tIns="45000" bIns="45000" anchor="t">
            <a:normAutofit fontScale="90000"/>
          </a:bodyPr>
          <a:p>
            <a:pPr algn="r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lang="it-IT" sz="2600" spc="-1" strike="noStrike">
                <a:solidFill>
                  <a:srgbClr val="ffffff"/>
                </a:solidFill>
                <a:latin typeface="Calibri"/>
              </a:rPr>
              <a:t>Lezione 1:</a:t>
            </a:r>
            <a:endParaRPr b="0" lang="it-IT" sz="26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it-IT" sz="2800" spc="-1" strike="noStrike">
                <a:solidFill>
                  <a:srgbClr val="ffffff"/>
                </a:solidFill>
                <a:latin typeface="Calibri"/>
              </a:rPr>
              <a:t>“</a:t>
            </a:r>
            <a:r>
              <a:rPr b="0" lang="it-IT" sz="2800" spc="-1" strike="noStrike">
                <a:solidFill>
                  <a:srgbClr val="ffffff"/>
                </a:solidFill>
                <a:latin typeface="Calibri"/>
              </a:rPr>
              <a:t>Dal Bric al Brics+: </a:t>
            </a:r>
            <a:endParaRPr b="0" lang="it-IT" sz="28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it-IT" sz="2800" spc="-1" strike="noStrike">
                <a:solidFill>
                  <a:srgbClr val="ffffff"/>
                </a:solidFill>
                <a:latin typeface="Calibri"/>
              </a:rPr>
              <a:t>da aggregato geoeconomico a soggetto geopolitico”</a:t>
            </a:r>
            <a:endParaRPr b="0" lang="it-IT" sz="28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it-IT" sz="28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lang="it-IT" sz="2600" spc="-1" strike="noStrike">
                <a:solidFill>
                  <a:srgbClr val="ffffff"/>
                </a:solidFill>
                <a:latin typeface="Calibri"/>
              </a:rPr>
              <a:t>Andrea Vento</a:t>
            </a:r>
            <a:endParaRPr b="0" lang="it-IT" sz="26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lang="it-IT" sz="2600" spc="-1" strike="noStrike">
                <a:solidFill>
                  <a:srgbClr val="ffffff"/>
                </a:solidFill>
                <a:latin typeface="Calibri"/>
              </a:rPr>
              <a:t>12 novembre 2024</a:t>
            </a:r>
            <a:endParaRPr b="0" lang="it-IT" sz="26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endParaRPr b="0" lang="it-IT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71320" y="704160"/>
            <a:ext cx="8115120" cy="7956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La genesi dell'acronimo Bric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571760"/>
            <a:ext cx="8229240" cy="514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3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genesi dell'acronimo Bric viene ricondotta all'economista inglese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Jim O'Neil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quando a fine 2001 in un documento, redatto in qualità di Chief Economist della Banca di investimenti Goldman Sachs, identificò il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nuovo aggregato geoeconomico composto da Brasile, Russia, India e Cina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come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gruppo di Paesi che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 base a caratteristiche comuni,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avrebbero verosimilmente dominato l’economia mondiale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 secolo XXI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Secondo O'Neil,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agli Stati Uniti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per poter mantenere la leadership globale anche nel XXI secolo sarebbe stato dunque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necessario inglobarli nella </a:t>
            </a:r>
            <a:r>
              <a:rPr b="1" i="1" lang="it-IT" sz="2600" spc="-1" strike="noStrike">
                <a:solidFill>
                  <a:srgbClr val="000000"/>
                </a:solidFill>
                <a:latin typeface="Constantia"/>
              </a:rPr>
              <a:t>governance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economica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finanziaria mondiale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egemonizzata fino a quel momento dal sistema occidentale.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00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42960" y="704160"/>
            <a:ext cx="8043480" cy="101016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Le caratteristiche comuni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4707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 quattro paesi risultavano 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accomunati da alcune caratteristiche simili da consentir loro nell'arco  di alcuni lustri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 posizionarsi nei piani alti della graduatoria delle potenze economiche mondiali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: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una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popolazione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numerosa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un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vasto territorio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abbondanti risorse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naturali strategiche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condizione di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economie in via di sviluppo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prospettive di forte crescita del PIL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quota nel commercio mondiale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05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714240" y="642960"/>
            <a:ext cx="7972200" cy="6426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89000"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2006: prima riunione informale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57200" y="1357200"/>
            <a:ext cx="8229240" cy="550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La tesi sostenuta da O'Neal non venne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tuttavia,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pienamente percepita nella sua portata strategica negli ambienti di Washington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 quegli anni impegnati nella ridefinizione dell'assetto geopolitico mediorientale con gli interventi militari in Afghanistan e Iraq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Finì, invece, per fornire un inaspettato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input aggregativo per i quattro paesi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che fino ad allora avevano scarsamente cooperato dal punto di vista economico e geopolitico, i quali, a partire dal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settembre 2006, iniziarono ad effettuare riunioni informali annuali a margine dell'Assemblea generale dell'Onu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400600" cy="8672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Il varo dell’aggregato geoeconomico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785960"/>
            <a:ext cx="8229240" cy="507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primo incontro ufficiale dei BRIC a livello di Capi di Stato e di governo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che sancì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varo dell'aggregato geoecomico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si tenne a Toyako in Giappone il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9 luglio 2008 a margine del vertice del G8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allora comprendente anche la Russia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Le successive riunioni ufficiali ai massimi livelli di rappresentanza si tennero a  Ekaterinburg  in Russia il 16 giugno 2009 e a Brasilia il 15 aprile 2010, gettando le basi per la graduale trasformazione del BRIC da semplice aggregato geoconomico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raggruppamento geopolitico caratterizzato dall'attuazione di strategie condivise.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71320" y="704160"/>
            <a:ext cx="8115120" cy="101016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L’upgrade a soggetto geopolitico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28760" y="1928880"/>
            <a:ext cx="8229240" cy="4602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2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Tale processo evolutivo prese le mosse dalla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prima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rilevante posizione comune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assunta in ambito ufficiale internazionale: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l’astensione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in sede di Consiglio di Sicurezza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sulla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Risoluzione 1730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sulla Libia dell'11 marzo 2011. Infatti, oltre a Russia e Cina membri permanenti del Consiglio di Sicurezza, vi erano presenti, fra i 10 a rotazione, anche Brasile e India risultando, insieme alla Germania,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 5 paesi ad astenersi sulla Risoluzione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quale con forzature interpretative da parte francese, britannica e statunitense avrebbe a breve portato all'intervento della Nato contro le forze armate di Gheddafi e alla destrutturazione dello stato libico.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14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714240" y="704160"/>
            <a:ext cx="797220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L'adesione del Sudafrica 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Nel settembre 2010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le quattro potenze emergenti hanno convenuto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invitare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Repubblica Sudafricana a partecipare alle riunioni del BRIC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per offrire rappresentatività anche al continente africano nel contesto del gruppo che aspirava a porsi alla guida del Sud globale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 partire dal successivo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vertice di Sanya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Cina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14 aprile 2011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si è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aggiunto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quindi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il Sudafrica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determinando l'evoluzione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dell’acronimo in BRICS e fornendo nuova linfa al processo di trasformazione.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500040"/>
            <a:ext cx="822924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4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Le nuove aspirazioni geopolitiche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57200" y="1357200"/>
            <a:ext cx="8229240" cy="550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3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Fin dalle prime riunioni ai vertici è emerso che tali paesi non condividevano solamente lo status economico comune di potenze emergenti ma 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le loro finalità avrebbero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assunto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anche carattere geopolitico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Infatti, facendo leva sul crescente ruolo rivestito nel contesto dell'economia mondiale, il raggruppamento ha iniziato 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rivendicare la necessità di realizzare un nuovo equilibrio interno all'ordine economico-finanziario mondiale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che superasse quello imposto dagli Stati Uniti tramite gli Accordi di Bretton Wood del 1944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 quali sancirono, fra le varie, il ruolo centrale del Dollaro nelle transazioni internazionali e la fondazione delle due istituzioni finanziarie mondiali a guida occidentale: Fondo Monetario Internazionale (Fmi) e Banca Mondiale (Bm).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20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428760"/>
            <a:ext cx="822924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2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Un gruppo di paesi non omogenei 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457200" y="1285920"/>
            <a:ext cx="8229240" cy="557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L’ampliamento ha permesso al gruppo di acquisire una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maggiore rappresentatività geografica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e consapevolezza geopolitica, accentuando in tal modo il suo carattere dinamico e multipolare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Tuttavia,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interpretare il BRICS come un blocco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con caratteristiche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omogenee non sarebbe risultato corretto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né un decennio fa, agli inizi della loro ascesa, né tanto meno oggi in piena fase di ampliamento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 livello militare nel 2012 il gap dei Brics con i soli Stati Uniti assumeva dimensioni considerevoli visto che la loro quota di spesa militare mondiale, nell'anno in questione, secondo il Sipri, rappresentava il 19,5% del totale, al cospetto del 39% di Washington.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23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357120"/>
            <a:ext cx="8229240" cy="7138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1000"/>
          </a:bodyPr>
          <a:p>
            <a:pPr>
              <a:lnSpc>
                <a:spcPct val="100000"/>
              </a:lnSpc>
            </a:pPr>
            <a:r>
              <a:rPr b="1" lang="it-IT" sz="4800" spc="-1" strike="noStrike">
                <a:solidFill>
                  <a:srgbClr val="04617b"/>
                </a:solidFill>
                <a:latin typeface="Calibri"/>
              </a:rPr>
              <a:t>Le diversità interne al gruppo</a:t>
            </a:r>
            <a:endParaRPr b="0" lang="it-IT" sz="4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457200" y="1071720"/>
            <a:ext cx="8229240" cy="578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2012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sussistevano, al pari di oggi,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significative differenze: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nella potenza economica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(Pil totale), con la Cina già al 2° posto della graduatoria mondiale dal 2010 e il Sudafrica, a causa del suo peso demografico limitato, posizionata al 29° posto,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superficie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con India e Sudafrica distanti dagli altri tre, veri e propri sub-continenti (tabella 1)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modello economico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livello di sviluppo economico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(in termini di Pil pro capite) 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tecnologico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campo militare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 quest'ultimo con ruolo nettamente prevalente della Russia.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26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938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 algn="ctr">
              <a:lnSpc>
                <a:spcPct val="100000"/>
              </a:lnSpc>
            </a:pPr>
            <a:r>
              <a:rPr b="1" lang="it-IT" sz="2000" spc="-1" strike="noStrike">
                <a:solidFill>
                  <a:srgbClr val="04617b"/>
                </a:solidFill>
                <a:latin typeface="Calibri"/>
              </a:rPr>
              <a:t>Tabella 1: potenza e livello di sviluppo economico dei Brics (Fonte Fmi) e quota di Pil, superficie e popolazione mondiale (Fonte Bm e Onu) nel 2012</a:t>
            </a:r>
            <a:endParaRPr b="0" lang="it-IT" sz="2000" spc="-1" strike="noStrike">
              <a:solidFill>
                <a:srgbClr val="000000"/>
              </a:solidFill>
              <a:latin typeface="Constantia"/>
            </a:endParaRPr>
          </a:p>
        </p:txBody>
      </p:sp>
      <p:graphicFrame>
        <p:nvGraphicFramePr>
          <p:cNvPr id="128" name="Segnaposto contenuto 3"/>
          <p:cNvGraphicFramePr/>
          <p:nvPr/>
        </p:nvGraphicFramePr>
        <p:xfrm>
          <a:off x="0" y="1935000"/>
          <a:ext cx="9143640" cy="4136760"/>
        </p:xfrm>
        <a:graphic>
          <a:graphicData uri="http://schemas.openxmlformats.org/drawingml/2006/table">
            <a:tbl>
              <a:tblPr/>
              <a:tblGrid>
                <a:gridCol w="1500120"/>
                <a:gridCol w="1643040"/>
                <a:gridCol w="1428480"/>
                <a:gridCol w="1349280"/>
                <a:gridCol w="1428480"/>
                <a:gridCol w="1794240"/>
              </a:tblGrid>
              <a:tr h="757440">
                <a:tc gridSpan="3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Potenza e livello di sviluppo economico</a:t>
                      </a:r>
                      <a:endParaRPr b="0" lang="it-IT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Fonte: Fmi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gridSpan="3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Comparazione nel contesto mondiale Fonte: Bm, Onu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746640"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Stato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Pil </a:t>
                      </a:r>
                      <a:endParaRPr b="0" lang="it-IT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mld $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Pil pro capite </a:t>
                      </a:r>
                      <a:r>
                        <a:rPr b="1" lang="it-IT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in $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% di Pil mondiale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% superficie terrestre 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% popolazione terrestre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  <a:tr h="438480"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Cina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8.221 </a:t>
                      </a:r>
                      <a:r>
                        <a:rPr b="0" lang="it-IT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(2°)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6.807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10,5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7,2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19,3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</a:tr>
              <a:tr h="438480"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Brasile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2.250 </a:t>
                      </a:r>
                      <a:r>
                        <a:rPr b="0" lang="it-IT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(7°)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11.208 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3,5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6,5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2,8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  <a:tr h="438480"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Russia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2.014 </a:t>
                      </a:r>
                      <a:r>
                        <a:rPr b="0" lang="it-IT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(9°)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14.612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2,7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12,6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2,0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</a:tr>
              <a:tr h="438480"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India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</a:t>
                      </a: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1.841 </a:t>
                      </a:r>
                      <a:r>
                        <a:rPr b="0" lang="it-IT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(10°)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</a:t>
                      </a: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1.499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2,6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2,3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17,8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  <a:tr h="438480"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Sudafrica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  </a:t>
                      </a: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384 </a:t>
                      </a:r>
                      <a:r>
                        <a:rPr b="0" lang="it-IT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(29°)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6.618 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0,6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0,9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0,7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</a:tr>
              <a:tr h="440280">
                <a:tc gridSpan="3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Totale Brics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19,9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29,5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42,7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pic>
        <p:nvPicPr>
          <p:cNvPr id="129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571320"/>
            <a:ext cx="8229240" cy="9997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 algn="ctr">
              <a:lnSpc>
                <a:spcPct val="100000"/>
              </a:lnSpc>
            </a:pPr>
            <a:r>
              <a:rPr b="1" lang="it-IT" sz="4000" spc="-1" strike="noStrike">
                <a:solidFill>
                  <a:srgbClr val="04617b"/>
                </a:solidFill>
                <a:latin typeface="Calibri"/>
              </a:rPr>
              <a:t>I progetti infrastrutturali: strumento d'espansione dell'influenza</a:t>
            </a:r>
            <a:endParaRPr b="0" lang="it-IT" sz="4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571760"/>
            <a:ext cx="8229240" cy="507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2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el 2012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come d'altronde oggi, emergevano alcuni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fattori di divergenza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soprattutto fra 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membri asiatici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Russia, Cina e India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evidenziavano, infatti,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aspirazioni di espansione della loro influenza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su porzioni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continente asiatico: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Mosca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in Asia Centrale, in Siria e in parte del Mondo arabo e in Africa dove sta avendo un’influenza crescente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Pechino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negli anni, è riuscita a stringere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un'alleanza strategica col Pakistan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ad ampliare significativamente il raggio della propria influenza con il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grande progetto infrastrutturale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delle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Nuove vie della seta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(Bri - Belt and Road Initiative) lanciato da Xi Jimping nel 2013, nel cui contesto rientra anche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corridoio Cina-Pakistan </a:t>
            </a:r>
            <a:r>
              <a:rPr b="0" lang="it-IT" sz="2200" spc="-1" strike="noStrike">
                <a:solidFill>
                  <a:srgbClr val="000000"/>
                </a:solidFill>
                <a:latin typeface="Constantia"/>
              </a:rPr>
              <a:t>(carta 1)</a:t>
            </a:r>
            <a:endParaRPr b="0" lang="it-IT" sz="22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32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34" name="Segnaposto contenuto 3" descr="Carta di Laura Canali - 2017"/>
          <p:cNvPicPr/>
          <p:nvPr/>
        </p:nvPicPr>
        <p:blipFill>
          <a:blip r:embed="rId1"/>
          <a:stretch/>
        </p:blipFill>
        <p:spPr>
          <a:xfrm>
            <a:off x="0" y="0"/>
            <a:ext cx="9143640" cy="6643440"/>
          </a:xfrm>
          <a:prstGeom prst="rect">
            <a:avLst/>
          </a:prstGeom>
          <a:ln w="9525">
            <a:noFill/>
          </a:ln>
        </p:spPr>
      </p:pic>
      <p:pic>
        <p:nvPicPr>
          <p:cNvPr id="135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8640000" y="6558120"/>
            <a:ext cx="360000" cy="299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42960" y="357120"/>
            <a:ext cx="8043480" cy="8568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Le Nuove vie della seta - Bri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285920"/>
            <a:ext cx="8229240" cy="557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2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Lanciata 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2013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dal presidente Xi Jinping, insieme alla proposta di costituire la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Banca Asiatica d'Investimento per le Infrastrutture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(AIIB), 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Belt and road initiative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(Bri), è un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gigantesco progetto di rafforzamento della connettività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sul continente euroasiatico e non solo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Originariamente volta 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connettere la Cina ai mercati dell’Europa Occidentale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via terra e via mare, la BRI ha ormai esteso le sue ramificazioni fino all’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Africa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all’America Latina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e i suoi obiettivi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ben oltre le reti di trasporto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: la BRI persegue l’aumento della connettività e dell’integrazione internazionale della Cina non solo sul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piano infrastrutturale, logistico e commerciale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ma anche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culturale, energetico e finanziario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fino a diventare un vero e proprio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strumento di politica estera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285840" y="704160"/>
            <a:ext cx="8643600" cy="6526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I sei corridoi previsti originariamente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457200" y="1500120"/>
            <a:ext cx="8229240" cy="482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0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La cintura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(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belt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) rappresenta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l’asse terrestre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tra la Cina e l’Europa, mentre 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via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(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road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) è 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rotta marittima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tra il mar Cinese meridionale e il Mediterraneo, passando per l’oceano Indiano e il canale di Suez.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Sei erano i corridoi di terra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indicati come priorità: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Il Corridoio Economico Cina - Pakistan (CPEC)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Cina - Asia centrale e occidentale (con prolungamento in Europa)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Cina – Kazakistan – Russia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Cina – Mongolia - Russia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Cina – Indocina (CICPEC)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Cina – Birmania - Bangladesh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14200"/>
            <a:ext cx="822924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87000"/>
          </a:bodyPr>
          <a:p>
            <a:pPr algn="ctr">
              <a:lnSpc>
                <a:spcPct val="100000"/>
              </a:lnSpc>
            </a:pPr>
            <a:r>
              <a:rPr b="1" lang="it-IT" sz="3200" spc="-1" strike="noStrike">
                <a:solidFill>
                  <a:srgbClr val="04617b"/>
                </a:solidFill>
                <a:latin typeface="Calibri"/>
              </a:rPr>
              <a:t>La rotta terrestre e marittima e i corridoi economici</a:t>
            </a:r>
            <a:endParaRPr b="0" lang="it-IT" sz="32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43" name="Segnaposto contenuto 3" descr="bri.jpg"/>
          <p:cNvPicPr/>
          <p:nvPr/>
        </p:nvPicPr>
        <p:blipFill>
          <a:blip r:embed="rId1"/>
          <a:stretch/>
        </p:blipFill>
        <p:spPr>
          <a:xfrm>
            <a:off x="0" y="1136880"/>
            <a:ext cx="9002160" cy="5720760"/>
          </a:xfrm>
          <a:prstGeom prst="rect">
            <a:avLst/>
          </a:prstGeom>
          <a:ln w="0">
            <a:noFill/>
          </a:ln>
        </p:spPr>
      </p:pic>
      <p:pic>
        <p:nvPicPr>
          <p:cNvPr id="144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46" name="Segnaposto contenuto 3" descr="6 corridoi BRI.jpg"/>
          <p:cNvPicPr/>
          <p:nvPr/>
        </p:nvPicPr>
        <p:blipFill>
          <a:blip r:embed="rId1"/>
          <a:stretch/>
        </p:blipFill>
        <p:spPr>
          <a:xfrm>
            <a:off x="0" y="540000"/>
            <a:ext cx="9089280" cy="5784480"/>
          </a:xfrm>
          <a:prstGeom prst="rect">
            <a:avLst/>
          </a:prstGeom>
          <a:ln w="0">
            <a:noFill/>
          </a:ln>
        </p:spPr>
      </p:pic>
      <p:pic>
        <p:nvPicPr>
          <p:cNvPr id="147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21164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42960" y="704160"/>
            <a:ext cx="8072280" cy="8672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Le finalità e la portata della Bri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785960"/>
            <a:ext cx="8229240" cy="4857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4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Partendo dallo sviluppo delle infrastrutture di trasporto e della logistica, 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strategia cinese mira a espandere il suo commercio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favorendo i flussi di investimenti internazionali 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la sua influenza geopolitica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Comprende le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direttrici terrestri della "zona economica della via della seta"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e la "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via della seta marittima del XXI secolo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“ e anche la “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Digital Silk Road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”, la Via della Seta digitale (VSD), introdotta nel 2015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Prevede lo stanziamento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1.000 miliardi di dollari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per gli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investimenti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spalmati in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3.000 progetti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con oltre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150 Paesi coinvolti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50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0040" y="704160"/>
            <a:ext cx="8186400" cy="938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76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L’Italia e la Belt and Road Initiative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457200" y="1785960"/>
            <a:ext cx="8229240" cy="4857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1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L’Italia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 qualità di primo e unico paese del G7, aveva aderito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marzo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2019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tramite il primo governo Conte con il 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Memorandum of Understanding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(MoU) firmato a Roma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Saremmo diventati uno snodo terminale strategico per i commerci con l’Europa centrorientale tramite i porti di Trieste, Vado Ligure e Ravenna dove la Cina ha effettuato investimenti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dicembre 2023 il governo Meloni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ha abbandonato il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progetto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sollevando non poche perplessità nel Paese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Limes: “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La mossa di Roma è dettata in primo luogo dalla scelta di certificare l’allineamento al contenimento anticinese a guida americana”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28760" y="642960"/>
            <a:ext cx="8229240" cy="9997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6000"/>
          </a:bodyPr>
          <a:p>
            <a:pPr algn="ctr">
              <a:lnSpc>
                <a:spcPct val="100000"/>
              </a:lnSpc>
            </a:pPr>
            <a:r>
              <a:rPr b="1" lang="it-IT" sz="3200" spc="-1" strike="noStrike">
                <a:solidFill>
                  <a:srgbClr val="04617b"/>
                </a:solidFill>
                <a:latin typeface="Calibri"/>
              </a:rPr>
              <a:t>Paesi che hanno firmato documenti di cooperazione relativi alla Belt and Road Initiative</a:t>
            </a:r>
            <a:endParaRPr b="0" lang="it-IT" sz="32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55" name="Segnaposto contenuto 3" descr="Belt_and_Road_Initiative_participant_map.svg.png"/>
          <p:cNvPicPr/>
          <p:nvPr/>
        </p:nvPicPr>
        <p:blipFill>
          <a:blip r:embed="rId1"/>
          <a:stretch/>
        </p:blipFill>
        <p:spPr>
          <a:xfrm>
            <a:off x="0" y="1857240"/>
            <a:ext cx="9143640" cy="4643280"/>
          </a:xfrm>
          <a:prstGeom prst="rect">
            <a:avLst/>
          </a:prstGeom>
          <a:ln w="0">
            <a:noFill/>
          </a:ln>
        </p:spPr>
      </p:pic>
      <p:pic>
        <p:nvPicPr>
          <p:cNvPr id="156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357120" y="571320"/>
            <a:ext cx="8429400" cy="6426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89000"/>
          </a:bodyPr>
          <a:p>
            <a:pPr>
              <a:lnSpc>
                <a:spcPct val="100000"/>
              </a:lnSpc>
            </a:pPr>
            <a:r>
              <a:rPr b="1" lang="it-IT" sz="4000" spc="-1" strike="noStrike">
                <a:solidFill>
                  <a:srgbClr val="04617b"/>
                </a:solidFill>
                <a:latin typeface="Calibri"/>
              </a:rPr>
              <a:t>Il New Eurasian Land Bridge - Corridoio nord </a:t>
            </a:r>
            <a:endParaRPr b="0" lang="it-IT" sz="4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57200" y="1285920"/>
            <a:ext cx="8229240" cy="557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4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 nuovo corridoio economico Eurasia Land Bridge consiste nello sviluppo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trasporto ferroviario tra Cina ed Europa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attraverso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Kazakistan, Russia e Bielorussia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 treni merci collegano Chongqing a Duisburg, Chengdu a Lodz, Yiwu a Madrid, Wuhan ad Amburgo e Wuhan-Lione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L'obiettivo di questo corridoio è aumentare la frequenza del trasporto ferroviario tra Cina ed Europa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Le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sanzioni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poste in essere dall’Ue hanno imposto agli operatori economici di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rinunciare alla Russia come Paese di transito nella rotta Est-Ovest, considerando rotte alternative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. Un compito non semplice, considerando che la 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New Eurasian Land Bridge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ovvero il </a:t>
            </a:r>
            <a:r>
              <a:rPr b="1" i="1" lang="it-IT" sz="2600" spc="-1" strike="noStrike">
                <a:solidFill>
                  <a:srgbClr val="000000"/>
                </a:solidFill>
                <a:latin typeface="Constantia"/>
              </a:rPr>
              <a:t>Northern Corridor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transitante per la Russia, era la via terrestre di gran lunga privilegiata per i traffici Est-Ovest. 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59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642960"/>
            <a:ext cx="8229240" cy="7138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9000"/>
          </a:bodyPr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Il Corridoio nord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61" name="Segnaposto contenuto 3" descr="landbridge-corridor-map-oboreurope.png"/>
          <p:cNvPicPr/>
          <p:nvPr/>
        </p:nvPicPr>
        <p:blipFill>
          <a:blip r:embed="rId1"/>
          <a:stretch/>
        </p:blipFill>
        <p:spPr>
          <a:xfrm>
            <a:off x="28800" y="1714320"/>
            <a:ext cx="9114840" cy="4272480"/>
          </a:xfrm>
          <a:prstGeom prst="rect">
            <a:avLst/>
          </a:prstGeom>
          <a:ln w="0">
            <a:noFill/>
          </a:ln>
        </p:spPr>
      </p:pic>
      <p:pic>
        <p:nvPicPr>
          <p:cNvPr id="162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28760" y="428760"/>
            <a:ext cx="857232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80000"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Il corridoio Cina-Mongolia-Russia</a:t>
            </a:r>
            <a:r>
              <a:rPr b="0" lang="it-IT" sz="4400" spc="-1" strike="noStrike">
                <a:solidFill>
                  <a:srgbClr val="04617b"/>
                </a:solidFill>
                <a:latin typeface="Calibri"/>
              </a:rPr>
              <a:t> </a:t>
            </a:r>
            <a:r>
              <a:rPr b="1" lang="it-IT" sz="3100" spc="-1" strike="noStrike">
                <a:solidFill>
                  <a:srgbClr val="04617b"/>
                </a:solidFill>
                <a:latin typeface="Calibri"/>
              </a:rPr>
              <a:t>(CMREC) </a:t>
            </a:r>
            <a:r>
              <a:rPr b="1" lang="it-IT" sz="2700" spc="-1" strike="noStrike">
                <a:solidFill>
                  <a:srgbClr val="04617b"/>
                </a:solidFill>
                <a:latin typeface="Calibri"/>
              </a:rPr>
              <a:t> </a:t>
            </a:r>
            <a:endParaRPr b="0" lang="it-IT" sz="27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285920"/>
            <a:ext cx="8329320" cy="557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4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L'11 settembre 2014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Xi ha proposto un'iniziativa regionale trilaterale per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collegare la BRI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cinese,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la Development Road Initiative della Mongolia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(denominata Steppe Road) e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la rete ferroviaria transeuroasiatica russa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quanto stato cuscinetto tra Cina e Russia, la posizione geostrategica della Mongolia è fondamentale per collegare 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rete BRI, Steppe Road e Trans-Eurasian Railway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per fornire rotte di esportazione economicamente sostenibili per tre paesi: per i prodotti manifatturieri cinesi; per il petrolio e il gas russi; e per le risorse naturali mongole come carbone, ferro, argento, rame, petrolio greggio e oro.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23 giugno 2016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Cina, Mongolia e Russia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hanno firmato un accordo tripartito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 Tashkent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per costruire progetti CMREC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che mirano 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migliorare la connettività dei trasporti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attraverso la costruzione di strade, ferrovie e porti e la cooperazione in commercio, investimenti, energia, ecc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65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9284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I percorsi della Steppe Road 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67" name="Segnaposto contenuto 3" descr="5438290930.png"/>
          <p:cNvPicPr/>
          <p:nvPr/>
        </p:nvPicPr>
        <p:blipFill>
          <a:blip r:embed="rId1"/>
          <a:stretch/>
        </p:blipFill>
        <p:spPr>
          <a:xfrm>
            <a:off x="0" y="910080"/>
            <a:ext cx="9151200" cy="5968440"/>
          </a:xfrm>
          <a:prstGeom prst="rect">
            <a:avLst/>
          </a:prstGeom>
          <a:ln w="0">
            <a:noFill/>
          </a:ln>
        </p:spPr>
      </p:pic>
      <p:pic>
        <p:nvPicPr>
          <p:cNvPr id="168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212360" y="0"/>
            <a:ext cx="467640" cy="38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71320" y="428760"/>
            <a:ext cx="811512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7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Il nuovo “Corridoio di Mezzo”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457200" y="1214280"/>
            <a:ext cx="8229240" cy="5643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3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Corridoio di Trasporto Internazionale Transcaspico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 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(TITR)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o “Corridoio di Mezzo” (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Middle Corridor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), è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una rotta di trasporto multimodale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via terra e via mare che dalla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Cina,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attraversa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l’Asia centrale, il Mar Caspio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si estende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fino al Caucaso,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alla Turchia e all’Europa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algn="l" pos="0"/>
              </a:tabLst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Uno dei vantaggi più significativi della rotta è la sua a lunghezza totale più breve approssimativamente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3.000 km inferiore rispetto al </a:t>
            </a:r>
            <a:r>
              <a:rPr b="1" i="1" lang="it-IT" sz="2600" spc="-1" strike="noStrike">
                <a:solidFill>
                  <a:srgbClr val="000000"/>
                </a:solidFill>
                <a:latin typeface="Constantia"/>
              </a:rPr>
              <a:t>New Eurasian Land Bridge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(NELB) o 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“Northern Corridor”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che attraversa la Russia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algn="l" pos="0"/>
              </a:tabLst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rotta riduce i tempi di transito e affronta anche le problematiche legate alle sanzioni, evitando la Russia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algn="l" pos="0"/>
              </a:tabLst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primi 7 mesi del 2024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il volume del trasporto merci lungo la Trans-Caspian International Transport Route (TITR) è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aumentato del 63%,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raggiungendo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 2,5 mln ton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71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7243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89000"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73" name="Segnaposto contenuto 3" descr="Trans Caspian corridor.jpg"/>
          <p:cNvPicPr/>
          <p:nvPr/>
        </p:nvPicPr>
        <p:blipFill>
          <a:blip r:embed="rId1"/>
          <a:stretch/>
        </p:blipFill>
        <p:spPr>
          <a:xfrm>
            <a:off x="0" y="718200"/>
            <a:ext cx="9119520" cy="5129640"/>
          </a:xfrm>
          <a:prstGeom prst="rect">
            <a:avLst/>
          </a:prstGeom>
          <a:ln w="0">
            <a:noFill/>
          </a:ln>
        </p:spPr>
      </p:pic>
      <p:pic>
        <p:nvPicPr>
          <p:cNvPr id="174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0040" y="704160"/>
            <a:ext cx="8186400" cy="8672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La collaborazione indo-iraniana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457200" y="1643040"/>
            <a:ext cx="8229240" cy="4785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New Delhi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invece, in ritardo rispetto alle altre due potenze emergenti asiatiche, a partire dal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2015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ha progressivamente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intensificato i rapporti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con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Teheran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con l'obiettivo di creare una sinergia infrastrutturale in grado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aggirare via mare il Pakistan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suo storico avversario, e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raggiungere l'Asia centrale via terra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particolare la collaborazione indo-iraniana ha inizialmente portato alla progettazione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corridoio India-Afghanistan-Iran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incentrato sul porto iraniano di Chabahar sul mar Arabico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77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42960" y="704160"/>
            <a:ext cx="8043480" cy="5814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80000"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La sinergia fra due progetti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357200"/>
            <a:ext cx="8229240" cy="550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5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L'origine della collaborazione infrastrutturale euro-asiatica risale addirittura al maggio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2002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quando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India, Iran e Russia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hanno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sottoscritto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il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North South Corridor Trasporter (Nsct)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al quale successivamente si sono aggiunti altri 10 stati: Azerbaigian, Armenia, Bielorussia, Turchia, Kazakistan, Oman, Tagikistan, Kirghizistan, Siria, Ucraina (che probabilmente abbandonerà) e la Bulgaria come paese osservatore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Parallelamente al processo di ampliamento del Nsct, 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2016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è entrato in vigore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l'Accordo di Ashgabat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finalizzato allo sviluppo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una rotta di trasporto fra il mar Arabico e l'Asia centrale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che è stato sottoscritto da Iran, Turkmenistan, Uzbekistan, Kazakistan e Oman, al quale ha aderito anche l'India nel 2018.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28760" y="704160"/>
            <a:ext cx="8429400" cy="6526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78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Il corridoio internazionale nord-sud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457200" y="1428840"/>
            <a:ext cx="8229240" cy="5428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7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convergenza strategica fra i due progetti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a seguito anche dell'accelerazione impressa dalle misure restrittive che hanno isolato la Russia a Occidente,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è sfociata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nella realizzazione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dell'International North South Corridor Trasporter (Insct)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 progetto infrastrutturale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multimediale, navale, ferroviario e stradale, che si estende per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7.200 km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tra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India, Iran, Azerbaigian, Asia Centrale, Russia ed Europa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interconnesso alla rotta ferroviaria meridionale della Via della seta cinese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Il percorso è incentrato sul trasferimento di merci lungo l'asse strategico India - Iran - Azerbaigian - Russia, in alternativa alla più lunga e costosa rotta del Canale di Suez, assumendo particolare valenza geopolitica e geostrategica per Russia e Iran, entrambi soggetti alle sanzioni Usa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85" name="Segnaposto contenuto 3" descr="https://i0.wp.com/www.cese-m.eu/cesem/wp-content/uploads/2023/06/INSTC-Map.jpg?resize=841%2C496&amp;ssl=1"/>
          <p:cNvPicPr/>
          <p:nvPr/>
        </p:nvPicPr>
        <p:blipFill>
          <a:blip r:embed="rId1"/>
          <a:stretch/>
        </p:blipFill>
        <p:spPr>
          <a:xfrm>
            <a:off x="0" y="0"/>
            <a:ext cx="9143640" cy="6428880"/>
          </a:xfrm>
          <a:prstGeom prst="rect">
            <a:avLst/>
          </a:prstGeom>
          <a:ln w="9525">
            <a:noFill/>
          </a:ln>
        </p:spPr>
      </p:pic>
      <p:pic>
        <p:nvPicPr>
          <p:cNvPr id="186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8603640" y="6480000"/>
            <a:ext cx="468360" cy="390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357120"/>
            <a:ext cx="8400600" cy="8568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1" lang="it-IT" sz="3200" spc="-1" strike="noStrike">
                <a:solidFill>
                  <a:srgbClr val="04617b"/>
                </a:solidFill>
                <a:latin typeface="Calibri"/>
              </a:rPr>
              <a:t>Il Corridoio Internazionale di Trasporto Nord - Sud</a:t>
            </a:r>
            <a:endParaRPr b="0" lang="it-IT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457200" y="1357200"/>
            <a:ext cx="8229240" cy="550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5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Corridoio Internazionale di Trasporto Nord - Sud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è diventato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operativo dal 7 luglio 2022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quando la società russa RZD Logistic ha annunciato di aver effettuato con successo il suo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primo trasporto di merci in India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per mezzo di questa infrastruttura multimediale che offre, in base ad uno studio condotto dalla Federazione delle associazioni degli spedizionieri in India (FFFAI), un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risparmio del 30% in termini di costi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ed è del 40% più breve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rispetto alla rotta di Suez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Come emerso dagli sviluppi della collaborazione infrastrutturale, si era inizialmente in presenza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potenze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emergenti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fra loro potenzialmente competitive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le cui comuni prospettive geopolitiche col tempo hanno spinto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per il superamento delle divergenze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delle controversie a favore di una crescente cooperazione strategica, pur mantenendo i rispettivi progetti di sviluppo nazionali.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89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71320" y="704160"/>
            <a:ext cx="8115120" cy="5814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Le contromosse dell’Occidente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457200" y="1428840"/>
            <a:ext cx="8229240" cy="5214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1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risposta alla 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Nuova Via della Seta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l’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ha lanciato 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dicembre 2021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il </a:t>
            </a:r>
            <a:r>
              <a:rPr b="1" i="1" lang="it-IT" sz="2600" spc="-1" strike="noStrike">
                <a:solidFill>
                  <a:srgbClr val="000000"/>
                </a:solidFill>
                <a:latin typeface="Constantia"/>
              </a:rPr>
              <a:t>Global Gateway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, un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progetto che ha l'obiettivo di sviluppare nuove infrastrutture nei Paesi in via di sviluppo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Durante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summit del G20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 9 e 10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settembre 2023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tenutosi a Nuova Delhi, il progetto dell’</a:t>
            </a:r>
            <a:r>
              <a:rPr b="1" i="1" lang="it-IT" sz="2600" spc="-1" strike="noStrike">
                <a:solidFill>
                  <a:srgbClr val="000000"/>
                </a:solidFill>
                <a:latin typeface="Constantia"/>
              </a:rPr>
              <a:t>IMEC,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 </a:t>
            </a:r>
            <a:r>
              <a:rPr b="1" i="1" lang="it-IT" sz="2600" spc="-1" strike="noStrike">
                <a:solidFill>
                  <a:srgbClr val="000000"/>
                </a:solidFill>
                <a:latin typeface="Constantia"/>
              </a:rPr>
              <a:t>il corridoio economico India-Medio Oriente-Europa,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è stato approvato dai rappresentanti di India, Stati Uniti, Emirati Arabi Uniti (EAU), Francia, Germania, Italia, Regno Unito, Arabia Saudita ed Unione Europea. 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L’India persegue un proprio progetto di sviluppo nazionale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Che portata e che successo abbia la nuova proposta rispetto alla Belt and Road Initiative lo si scoprirà nel lungo periodo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92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94" name="Segnaposto contenuto 3" descr="Corridoio India medio oriente europa.jpg"/>
          <p:cNvPicPr/>
          <p:nvPr/>
        </p:nvPicPr>
        <p:blipFill>
          <a:blip r:embed="rId1"/>
          <a:stretch/>
        </p:blipFill>
        <p:spPr>
          <a:xfrm>
            <a:off x="1143000" y="0"/>
            <a:ext cx="6788880" cy="6762240"/>
          </a:xfrm>
          <a:prstGeom prst="rect">
            <a:avLst/>
          </a:prstGeom>
          <a:ln w="0">
            <a:noFill/>
          </a:ln>
        </p:spPr>
      </p:pic>
      <p:pic>
        <p:nvPicPr>
          <p:cNvPr id="195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846000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71320" y="571320"/>
            <a:ext cx="811512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7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L’ascesa economica del Brics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428760" y="1500120"/>
            <a:ext cx="8229240" cy="5357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0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Sin dagli inizi, il percorso evolutivo del Brics ha indubbiamente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beneficiato degli sviluppi delle dinamiche internazionali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sia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 carattere economico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geopolitico - militare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L'aumento della loro rilevanza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 contesto dell'economia mondiale, oltre 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da fattori strutturali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come i più alti tassi di crescita che fisiologicamente caratterizzano le economie in via di sviluppo rispetto a quelle avanzate, è stato favorito anche da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fenomeni contingenti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 primis la crisi economica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innescata dalla bolla dei mutui 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subprime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sul mercato finanziario statunitense, la quale se da un lato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ha investito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nel biennio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2008-2009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gli Stati Uniti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l'Eurozona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gli altri Paesi europei e il Giappone spingendoli nella più grave recessione dal 1929 (grafico 1), dall'altro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ha solo parzialmente colpito i paesi del Brics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(grafico 2).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Se Sudafrica e Russia sono scese in terreno negativo,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Cina e India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hanno subito solo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 rallentamento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nella crescita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98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00" name="Segnaposto contenuto 3" descr="sguardo fisso in profondità Intatto pil mondiale grafico commercio sconto  Commerciante in viaggio"/>
          <p:cNvPicPr/>
          <p:nvPr/>
        </p:nvPicPr>
        <p:blipFill>
          <a:blip r:embed="rId1"/>
          <a:stretch/>
        </p:blipFill>
        <p:spPr>
          <a:xfrm>
            <a:off x="0" y="0"/>
            <a:ext cx="9144000" cy="6480000"/>
          </a:xfrm>
          <a:prstGeom prst="rect">
            <a:avLst/>
          </a:prstGeom>
          <a:ln w="9525">
            <a:noFill/>
          </a:ln>
        </p:spPr>
      </p:pic>
      <p:pic>
        <p:nvPicPr>
          <p:cNvPr id="201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500000" y="6378120"/>
            <a:ext cx="576000" cy="479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400600" cy="11530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 algn="ctr">
              <a:lnSpc>
                <a:spcPct val="100000"/>
              </a:lnSpc>
            </a:pPr>
            <a:r>
              <a:rPr b="1" lang="it-IT" sz="3200" spc="-1" strike="noStrike">
                <a:solidFill>
                  <a:srgbClr val="04617b"/>
                </a:solidFill>
                <a:latin typeface="Calibri"/>
              </a:rPr>
              <a:t>Tasso di variazione annua del Pil dei paesi del Brics fra il 2006 e il 2015</a:t>
            </a:r>
            <a:endParaRPr b="0" lang="it-IT" sz="32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03" name="Segnaposto contenuto 3" descr="C:\Users\Andrea Vento\AppData\Local\Packages\Microsoft.Windows.Photos_8wekyb3d8bbwe\TempState\ShareServiceTempFolder\Variazione pil Brics.jpeg"/>
          <p:cNvPicPr/>
          <p:nvPr/>
        </p:nvPicPr>
        <p:blipFill>
          <a:blip r:embed="rId1"/>
          <a:stretch/>
        </p:blipFill>
        <p:spPr>
          <a:xfrm>
            <a:off x="1714320" y="2071800"/>
            <a:ext cx="5500440" cy="3428640"/>
          </a:xfrm>
          <a:prstGeom prst="rect">
            <a:avLst/>
          </a:prstGeom>
          <a:ln w="9525">
            <a:noFill/>
          </a:ln>
        </p:spPr>
      </p:pic>
      <p:pic>
        <p:nvPicPr>
          <p:cNvPr id="204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0040" y="704160"/>
            <a:ext cx="8357760" cy="101016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3800" spc="-1" strike="noStrike">
                <a:solidFill>
                  <a:srgbClr val="04617b"/>
                </a:solidFill>
                <a:latin typeface="Calibri"/>
              </a:rPr>
              <a:t>Brics: la quota di Plm passa dal 9% al 22%</a:t>
            </a:r>
            <a:endParaRPr b="0" lang="it-IT" sz="3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457200" y="1928880"/>
            <a:ext cx="8229240" cy="4643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1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Tale divergente dinamica economica ha inciso sulla rimodulazione della distribuzione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Prodotto Lordo Mondiale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 beneficio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Brics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la cui quota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%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dal 9%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del 2002, era salita al 15% 2008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per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arrivare al 22%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2014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Mentre i paesi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G7 dal 63% del 2002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erano già discesi al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52% nel 2008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ripiegati ulteriormente al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47% nel 2014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(grafico 3), a seguito anche della crisi del debito sovrano dei paesi periferici dell'Eurozona (2012-2014) che, gestito con politiche di austerità fiscali dai "rigoristi" di Bruxelles, ha causato una nuova recessione nell'Eurozona nel 2012 e in Grecia, Italia, Spagna e in Francia anche nel 2013 (grafico 4)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07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09" name="Segnaposto contenuto 3" descr="Brics: benvenuti al Sud | ISPI"/>
          <p:cNvPicPr/>
          <p:nvPr/>
        </p:nvPicPr>
        <p:blipFill>
          <a:blip r:embed="rId1"/>
          <a:stretch/>
        </p:blipFill>
        <p:spPr>
          <a:xfrm>
            <a:off x="1310760" y="916560"/>
            <a:ext cx="6429240" cy="5743440"/>
          </a:xfrm>
          <a:prstGeom prst="rect">
            <a:avLst/>
          </a:prstGeom>
          <a:ln w="9525">
            <a:noFill/>
          </a:ln>
        </p:spPr>
      </p:pic>
      <p:pic>
        <p:nvPicPr>
          <p:cNvPr id="210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214200" y="0"/>
            <a:ext cx="8715240" cy="107136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 algn="ctr">
              <a:lnSpc>
                <a:spcPct val="100000"/>
              </a:lnSpc>
            </a:pPr>
            <a:r>
              <a:rPr b="1" lang="it-IT" sz="3600" spc="-1" strike="noStrike">
                <a:solidFill>
                  <a:srgbClr val="04617b"/>
                </a:solidFill>
                <a:latin typeface="Calibri"/>
              </a:rPr>
              <a:t>Tasso di variazione annua del Pil in Francia, Germania, Grecia, Italia e Spagna 1999-2013</a:t>
            </a:r>
            <a:endParaRPr b="0" lang="it-IT" sz="3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12" name="Segnaposto contenuto 3" descr="L'EVOLUZIONE DEL PIL IN EUROPA"/>
          <p:cNvPicPr/>
          <p:nvPr/>
        </p:nvPicPr>
        <p:blipFill>
          <a:blip r:embed="rId1"/>
          <a:stretch/>
        </p:blipFill>
        <p:spPr>
          <a:xfrm>
            <a:off x="0" y="1071720"/>
            <a:ext cx="9000720" cy="5785920"/>
          </a:xfrm>
          <a:prstGeom prst="rect">
            <a:avLst/>
          </a:prstGeom>
          <a:ln w="9525">
            <a:noFill/>
          </a:ln>
        </p:spPr>
      </p:pic>
      <p:pic>
        <p:nvPicPr>
          <p:cNvPr id="213" name="" descr=""/>
          <p:cNvPicPr/>
          <p:nvPr/>
        </p:nvPicPr>
        <p:blipFill>
          <a:blip r:embed="rId2">
            <a:lum bright="-29000" contrast="27000"/>
            <a:alphaModFix amt="72000"/>
          </a:blip>
          <a:stretch/>
        </p:blipFill>
        <p:spPr>
          <a:xfrm>
            <a:off x="8460000" y="630000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500040"/>
            <a:ext cx="822924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3800" spc="-1" strike="noStrike">
                <a:solidFill>
                  <a:srgbClr val="04617b"/>
                </a:solidFill>
                <a:latin typeface="Calibri"/>
              </a:rPr>
              <a:t>Nuove istituzioni finanziari internazionali</a:t>
            </a:r>
            <a:endParaRPr b="0" lang="it-IT" sz="3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457200" y="1357200"/>
            <a:ext cx="8229240" cy="550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3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Parallelamente, anche le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dinamiche di carattere geopolitico e militare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hanno impresso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una significativa accelerazione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sia al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processo di integrazione del Brics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all'ampliamento dei propri obiettivi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particolare,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le vicende legate alla crisi Ucraina del 2014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sfociate nel colpo di stato di piazza Maidan ai danni del presidente Yanukovich, la revoca dell'autonomia agli Oblast del Donbass da parte di Kiev, poi sfociata in conflitto armato, e l'annessione russa della Crimea con le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conseguenti sanzioni economiche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comminate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 Mosca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dall'Occidente, compresa la sospensione dal G8, hanno fornito elementi di riflessione 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spinto ad importanti decisioni riguardanti persino l'architettura economico-finanziaria internazionale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16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71320" y="428760"/>
            <a:ext cx="8115120" cy="8568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La Nuova Banca e fondo di riserva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457200" y="1357200"/>
            <a:ext cx="8229240" cy="5357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Nel successivo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vertice di Fortaleza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Brasile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luglio 2014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i paesi del Brics hanno  affrettato i tempi procedendo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alla fondazione della Nuova Banca per lo Sviluppo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(New Developement Bank  Brics - Ndb Brics) e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 fondo di riserva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(Cra).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decisione di realizzare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istituzioni finanziarie alternative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rispetto a quelle create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 Bretton Woods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Fondo Monetario Internazionale (Fmi) e Banca mondiale (Bm),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era già stata assunta nel precedente vertice di Durban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in Sudafrica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marzo 2013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a seguito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rifiuto dei paesi del G7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riformare il Fmi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attuando una più equa distribuzione delle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quote di voto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 beneficio dei paesi emergenti.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19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500040"/>
            <a:ext cx="8229240" cy="9284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Lo scontro Usa-Cina in seno al Fmi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457200" y="1571760"/>
            <a:ext cx="8229240" cy="4785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7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Lo scontro in seno al Fmi fra Cina e Stati Uniti è risultato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paradigmatico della contrapposizione strategica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che si svilupperà negli anni seguenti fra le prime due economie mondiali. In breve i fatti.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Risale al 2010 l'ultima volta che il Fmi aveva modificato il sistema delle quote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Queste ultime, consistenti nelle partecipazioni azionarie dei vari stati al capitale del Fondo, che grosso modo corrispondono ai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relativi diritti voto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che, in linea teorica, avrebbero dovuto essere proporzionali al peso di ciascun stato nell'economia mondiale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22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71320" y="704160"/>
            <a:ext cx="821484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Gli Usa bloccano l’ascesa della Cina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4707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Tuttavia, in una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fase di trasformazioni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degli equilibri geoeconomici globali, 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2010 nonostante la Cina ricoprisse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 termini di Pil nominale,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9% dell'economia mondiale, le venne assegnata solo una quota del 6,08%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 causa della strenua opposizione degli Stati Uniti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Washington, infatti, risultò irremovibile nel suo intento di far rimanere come secondo possessore di quote in seno al Fmi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Giappone col 6,14%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 quantunque la sua economia corrispondesse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nel 2010 al 6,80% di quella mondiale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25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71320" y="428760"/>
            <a:ext cx="811512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6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Il diritto di veto sostanziale Usa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457200" y="1214280"/>
            <a:ext cx="8229240" cy="5428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2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Nonostante nominalmente le quote sarebbero dovute essere aggiornate ogni 5 anni, 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Cina continua a mantenere invariata la sua quota del 6,08% dal 2010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anche se la sua economia in rapida ascesa è arrivata nel 2023 a rappresentare il 18% di quella mondiale.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Tale immobilismo è dovuto al fatto 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gli Stati Uniti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pur essendo sottorappresentati in termini di diritti di voto rispetto al suo ruolo nell'economia mondiale, circa il 25%,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con il suo 16,5% detiene un sostanziale diritto di veto sulle decisioni più importanti del Fondo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le quali necessitano della maggioranza qualificata dell'85% dei voti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tal modo gli Stati Uniti hanno continuato sino ad oggi a bloccare l'ascesa della Cina e di altri paesi emergenti in seno al Fmi, a beneficio del Giappone e dei paesi europei.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28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642960" y="214200"/>
            <a:ext cx="8043480" cy="8568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L’accordo su nuove quote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457200" y="1143000"/>
            <a:ext cx="8229240" cy="5714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6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Una situazione 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ha scatenato forti tensioni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fra XI Jimping e Lula, da un lato, e gli Stati Uniti, dall'altro, nel round negoziale iniziato nel 2023, il quale il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7 novembre 2023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è scaturito in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 accordo in seno al Consiglio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esecutivo del Fondo che prevede un aumento del 50% della quota contributiva di ciascun membro,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senza tuttavia modificare i rapporti di partecipazione preesistenti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delibera dovrà passare al vaglio dell'approvazione con una maggioranza dell'85% dei voti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Una decisione che ha alimentato tensioni fra Washington e i Brics e 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ignora le richieste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 Segretario Generale dell'Onu,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Antonio Guterres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il quale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aveva invitato ad un riallineamento delle quote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alle mutate condizioni geoeconomiche mondiali, essendo necessario "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riformare un'architettura finanziaria internazionale che è obsoleta, disfunzionale e ingiusta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“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31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71320" y="214200"/>
            <a:ext cx="811512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La </a:t>
            </a:r>
            <a:r>
              <a:rPr b="1" i="1" lang="it-IT" sz="4400" spc="-1" strike="noStrike">
                <a:solidFill>
                  <a:srgbClr val="04617b"/>
                </a:solidFill>
                <a:latin typeface="Calibri"/>
              </a:rPr>
              <a:t>mission</a:t>
            </a: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 strategica della Ndb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457200" y="1428840"/>
            <a:ext cx="8229240" cy="5428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mission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strategica delle nuove Istituzioni finanziare internazionali, si legge nel sito della Ndb,  è quella di "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finanziare progetti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e trovare soluzioni su misura per contribuire 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costruire un futuro più inclusivo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resiliente e sostenibile per il pianeta" tramite la creazione di partnership al fine di "integrare gli sforzi delle istituzioni finanziarie multilaterali e regionali per sostenere la crescita e lo sviluppo globali"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La sede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della Ndb è stata stabilita fin dalla fondazione 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Shangai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 virtù della maggior contribuzione di capitale da parte della Cina, ed è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divenuta operativa nel 2016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con grandi prospettive e attese da parte dei paesi in via di sviluppo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34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428760"/>
            <a:ext cx="8229240" cy="9997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79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La diversa metodologia dei prestiti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457200" y="1500120"/>
            <a:ext cx="8229240" cy="514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7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grande innovazione introdotta dalle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nuove istituzioni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tuttavia, è costituita dal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diverso approccio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nell'erogazione dei finanziamenti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che, infatti, vengono concessi: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sia ai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paesi emergenti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che alle economie sviluppate,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individuandone di concerto gli obiettivi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in genere infrastrutturali ma anche sociali (sanità istruzione ecc)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senza subordinarli all'imposizione di vincoli e di politiche neoliberiste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i quali fino ad oggi hanno contribuito al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peggioramento delle condizioni economiche 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soprattutto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 sociali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dei paesi "beneficiari".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37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642960" y="704160"/>
            <a:ext cx="8043480" cy="86724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Fmi: il massacro dell’Argentina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457200" y="1785960"/>
            <a:ext cx="8229240" cy="4714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 tal proposito, l'Argentina ne costituisce un fulgido esempio: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sia in relazione ai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prestiti concessi negli anni ‘90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durante la presidenza Menem, in cambio del cosiddetto "Washington Consensus",  poi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sfociati nel default del 2001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sia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quello del 2018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sotto 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presidenza Macri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di ben 45 miliardi di $, il più imponente della storia del Fmi, che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ha spianato la strada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all'attuale crisi economico-sociale 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all'ascesa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del populista di estrema destra,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Milei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alla guida del Paese. 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40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642960" y="500040"/>
            <a:ext cx="804348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Il</a:t>
            </a:r>
            <a:r>
              <a:rPr b="1" i="1" lang="it-IT" sz="4400" spc="-1" strike="noStrike">
                <a:solidFill>
                  <a:srgbClr val="04617b"/>
                </a:solidFill>
                <a:latin typeface="Calibri"/>
              </a:rPr>
              <a:t> Washington consensus</a:t>
            </a:r>
            <a:r>
              <a:rPr b="0" lang="it-IT" sz="4400" spc="-1" strike="noStrike">
                <a:solidFill>
                  <a:srgbClr val="04617b"/>
                </a:solidFill>
                <a:latin typeface="Calibri"/>
              </a:rPr>
              <a:t> 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457200" y="1357200"/>
            <a:ext cx="8229240" cy="5500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4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L'espressione </a:t>
            </a:r>
            <a:r>
              <a:rPr b="0" i="1" lang="it-IT" sz="2600" spc="-1" strike="noStrike">
                <a:solidFill>
                  <a:srgbClr val="000000"/>
                </a:solidFill>
                <a:latin typeface="Constantia"/>
              </a:rPr>
              <a:t>Washington consensus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è stata coniata nel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1989 dall'economista John Wiliamson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 per descrivere un insieme di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10 direttive di politica economica neoliberista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che egli considerava come il pacchetto standard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da destinare ai paesi in via di sviluppo che si fossero trovati in crisi economica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Queste direttive erano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promosse da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organizzazioni internazionali con sede a Washington,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come Fmi e Banca mondiale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(Bm) e dal 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Dipartiment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del Tesoro Usa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Tra le direttive del "pacchetto" standard, vi sono riforme nella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stabilizzazione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macroeconomica,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l'apertura agli investimenti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e alle attività commerciali, 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l'espansione del mercato nell'economia del paese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che avesse richiesto l'aiuto di una delle tre organizzazioni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43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571320" y="571320"/>
            <a:ext cx="8115120" cy="71388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87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Le caratteristiche della NDB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457200" y="1500120"/>
            <a:ext cx="8229240" cy="5357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6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Dal sito della NDB: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“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La NDB ha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 capitale iniziale autorizzato di 100 miliardi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di dollari, suddiviso in un milione di azioni del valore nominale di centomila dollari ciascuna.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 membri fondatori della NDB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hanno effettuato una sottoscrizione iniziale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di cinquecentomila azioni, per un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totale di 50 miliardi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di $, di cui centomila azioni corrispondenti a un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capitale versato di 10 miliardi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di USD e quattrocentomila azioni corrispondenti a un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capitale richiamabile di 40 miliardi di $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Il capitale iniziale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sottoscritto è stato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distribuito equamente tra i soci fondatori.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L'adesione alla Banca è aperta ai membri dell’Onu.”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46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714240" y="357120"/>
            <a:ext cx="7972200" cy="7855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97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Il fondo di riserva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457200" y="1214280"/>
            <a:ext cx="8229240" cy="5643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3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Il fondo di riserva, attivato in parallelo con Ndb, ha assunto la denominazione di Contingent Reserve Arrangement (Cra) ed ha come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obiettivo primario la riduzione della dipendenza dei paesi Brics da fonti esterne di finanziamento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cercando di offrire un'alternativa al Fmi in qualità di prestatore di ultima istanza.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In sostanza,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fornisce due tipologie di strumenti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di liquidità e precauzionali, per far fronte 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pressioni a breve termine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reali o potenziali,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sulla bilancia dei pagamenti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Il Cra, prevede un impegno finanziario di 100 miliardi di $, al quale la Cina contribuisce per 41 miliardi, Russia, India e Brasile per 18 miliardi e Sudafrica per 5 (tabella 2).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Tuttavia, l'accesso massimo ai fondi che i membri possono richiedere è della metà del capitale conferito per la Cina (21 miliardi), corrispondente per Russia, India e Brasile (18 miliardi) e del doppio per il Sudafrica (10 miliardi).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49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457200" y="785880"/>
            <a:ext cx="8329320" cy="99972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 algn="ctr">
              <a:lnSpc>
                <a:spcPct val="100000"/>
              </a:lnSpc>
            </a:pPr>
            <a:r>
              <a:rPr b="1" lang="it-IT" sz="2800" spc="-1" strike="noStrike">
                <a:solidFill>
                  <a:srgbClr val="04617b"/>
                </a:solidFill>
                <a:latin typeface="Calibri"/>
              </a:rPr>
              <a:t>Tabella 2: Contingent Reserve Arrangement capitale versato, accesso massimo ai fondi e diritti di voto</a:t>
            </a:r>
            <a:endParaRPr b="0" lang="it-IT" sz="2800" spc="-1" strike="noStrike">
              <a:solidFill>
                <a:srgbClr val="000000"/>
              </a:solidFill>
              <a:latin typeface="Constantia"/>
            </a:endParaRPr>
          </a:p>
        </p:txBody>
      </p:sp>
      <p:graphicFrame>
        <p:nvGraphicFramePr>
          <p:cNvPr id="251" name="Segnaposto contenuto 3"/>
          <p:cNvGraphicFramePr/>
          <p:nvPr/>
        </p:nvGraphicFramePr>
        <p:xfrm>
          <a:off x="500040" y="2286000"/>
          <a:ext cx="8229240" cy="25956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385720"/>
                <a:gridCol w="1728720"/>
              </a:tblGrid>
              <a:tr h="4698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Paese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Apporto di capitale </a:t>
                      </a:r>
                      <a:br/>
                      <a:r>
                        <a:rPr b="1" lang="it-IT" sz="14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(miliardi di $)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Accesso max ai fondi</a:t>
                      </a:r>
                      <a:br/>
                      <a:r>
                        <a:rPr b="1" lang="it-IT" sz="14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(miliardi di $)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Diritti di voto </a:t>
                      </a:r>
                      <a:r>
                        <a:rPr b="1" lang="it-IT" sz="14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(%) </a:t>
                      </a:r>
                      <a:endParaRPr b="0" lang="it-IT" sz="14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</a:tr>
              <a:tr h="3708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 </a:t>
                      </a: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Brasile</a:t>
                      </a: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 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18.10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  <a:tr h="3708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 </a:t>
                      </a: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Cina</a:t>
                      </a: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 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41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21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39,95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</a:tr>
              <a:tr h="3708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 </a:t>
                      </a: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India 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18.10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  <a:tr h="3708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 </a:t>
                      </a: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Russia</a:t>
                      </a: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 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18.10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</a:tr>
              <a:tr h="3708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 </a:t>
                      </a: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Sudafrica</a:t>
                      </a:r>
                      <a:r>
                        <a:rPr b="1" lang="it-IT" sz="1800" spc="-1" strike="noStrike">
                          <a:solidFill>
                            <a:srgbClr val="202122"/>
                          </a:solidFill>
                          <a:latin typeface="Calibri"/>
                          <a:ea typeface="Calibri"/>
                        </a:rPr>
                        <a:t> 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5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10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5,75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  <a:tr h="370800"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1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Totale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100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95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 lIns="68400" rIns="68400" tIns="0" bIns="0" anchor="ctr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spcBef>
                          <a:spcPts val="1199"/>
                        </a:spcBef>
                        <a:spcAft>
                          <a:spcPts val="1199"/>
                        </a:spcAft>
                      </a:pPr>
                      <a:r>
                        <a:rPr b="0" lang="it-IT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100</a:t>
                      </a:r>
                      <a:endParaRPr b="0" lang="it-IT" sz="1800" spc="-1" strike="noStrike">
                        <a:latin typeface="Arial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</a:tr>
            </a:tbl>
          </a:graphicData>
        </a:graphic>
      </p:graphicFrame>
      <p:pic>
        <p:nvPicPr>
          <p:cNvPr id="252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0040" y="642960"/>
            <a:ext cx="8357760" cy="8568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04617b"/>
                </a:solidFill>
                <a:latin typeface="Calibri"/>
              </a:rPr>
              <a:t>L’input delle politiche sanzionatorie</a:t>
            </a:r>
            <a:endParaRPr b="0" lang="it-IT" sz="44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457200" y="1571760"/>
            <a:ext cx="8229240" cy="475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4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L’intensificazione della politica sanzionatoria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da parte degli Usa degli ultimi anni (sono circa 1/3 del totale gli Stati sotto sanzioni Usa), in particolare contro Federazione Russa, Siria, Iran, Venezuela e Cuba e la guerra dei dazi contro la Cina, ha finito per creare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una frattura geoeconomica e geopolitica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 livello globale e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impresso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un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significativo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input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sia al processo di integrazione fra i paesi Brics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soprattutto economico, commerciale e monetario, nel senso della dedollarizzazione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Courier New"/>
              <a:buChar char="o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sia attirando l’attenzione di una variegata gamma di paesi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che hanno così avanzato richiesta di adesione.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55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428760"/>
            <a:ext cx="8229240" cy="642600"/>
          </a:xfrm>
          <a:prstGeom prst="rect">
            <a:avLst/>
          </a:prstGeom>
          <a:noFill/>
          <a:ln w="0">
            <a:noFill/>
          </a:ln>
        </p:spPr>
        <p:txBody>
          <a:bodyPr lIns="0" rIns="0" tIns="45000" bIns="0" anchor="b">
            <a:normAutofit fontScale="77000"/>
          </a:bodyPr>
          <a:p>
            <a:pPr>
              <a:lnSpc>
                <a:spcPct val="100000"/>
              </a:lnSpc>
            </a:pPr>
            <a:r>
              <a:rPr b="1" lang="it-IT" sz="5000" spc="-1" strike="noStrike">
                <a:solidFill>
                  <a:srgbClr val="04617b"/>
                </a:solidFill>
                <a:latin typeface="Calibri"/>
              </a:rPr>
              <a:t>L’ampliamento del 1 gennaio 2024</a:t>
            </a:r>
            <a:endParaRPr b="0" lang="it-IT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457200" y="1071720"/>
            <a:ext cx="8229240" cy="578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3000"/>
          </a:bodyPr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Da inizio 2022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con le varie tranche di sanzioni contro la Russia (la prima il 23 febbraio), l’escalation del conflitto in Ucraina (il 24 febbraio) e il piano comunitario REPowerEu (18 maggio),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 due processi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in atto hanno registrato una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decisa accelerazione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portando al primo importante ampliamento del raggruppamento del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1 gennaio 2024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In quella data sono stati ammessi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, previa precedente richiesta,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alcuni paesi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alquanto eterogenei per consistenza demografica, livello di sviluppo, potenza economica, caratteristiche della struttura produttiva, nonché ruolo e orientamento geopolitico, quali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Iran, Emirati Arabi Uniti, Egitto ed Etiopia, 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dando origine al nuovo acronimo di Brics+. Con </a:t>
            </a:r>
            <a:r>
              <a:rPr b="1" lang="it-IT" sz="2600" spc="-1" strike="noStrike">
                <a:solidFill>
                  <a:srgbClr val="000000"/>
                </a:solidFill>
                <a:latin typeface="Constantia"/>
              </a:rPr>
              <a:t>l'Arabia Saudita</a:t>
            </a:r>
            <a:r>
              <a:rPr b="0" lang="it-IT" sz="2600" spc="-1" strike="noStrike">
                <a:solidFill>
                  <a:srgbClr val="000000"/>
                </a:solidFill>
                <a:latin typeface="Constantia"/>
              </a:rPr>
              <a:t> che, pur essendone stata accettata la domanda, ad oggi non ha ancora provveduto a formalizzare l’ingresso ufficiale. </a:t>
            </a:r>
            <a:endParaRPr b="0" lang="it-IT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58" name="" descr=""/>
          <p:cNvPicPr/>
          <p:nvPr/>
        </p:nvPicPr>
        <p:blipFill>
          <a:blip r:embed="rId1">
            <a:lum bright="-29000" contrast="27000"/>
            <a:alphaModFix amt="72000"/>
          </a:blip>
          <a:stretch/>
        </p:blipFill>
        <p:spPr>
          <a:xfrm>
            <a:off x="4212360" y="0"/>
            <a:ext cx="648360" cy="5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2505</TotalTime>
  <Application>LibreOffice/7.2.2.2$Windows_X86_64 LibreOffice_project/02b2acce88a210515b4a5bb2e46cbfb63fe97d56</Application>
  <AppVersion>15.0000</AppVersion>
  <Words>3944</Words>
  <Paragraphs>249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2024-10-31T16:42:44Z</dcterms:created>
  <dc:creator>Andrea Vento</dc:creator>
  <dc:description/>
  <dc:language>it-IT</dc:language>
  <cp:lastModifiedBy/>
  <dcterms:modified xsi:type="dcterms:W3CDTF">2024-11-16T19:47:02Z</dcterms:modified>
  <cp:revision>221</cp:revision>
  <dc:subject/>
  <dc:title>Brics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Presentazione su schermo (4:3)</vt:lpwstr>
  </property>
  <property fmtid="{D5CDD505-2E9C-101B-9397-08002B2CF9AE}" pid="4" name="Slides">
    <vt:i4>54</vt:i4>
  </property>
</Properties>
</file>