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7" r:id="rId2"/>
    <p:sldId id="258" r:id="rId3"/>
    <p:sldId id="301" r:id="rId4"/>
    <p:sldId id="259" r:id="rId5"/>
    <p:sldId id="299" r:id="rId6"/>
    <p:sldId id="260" r:id="rId7"/>
    <p:sldId id="300" r:id="rId8"/>
    <p:sldId id="302" r:id="rId9"/>
    <p:sldId id="261" r:id="rId10"/>
    <p:sldId id="307" r:id="rId11"/>
    <p:sldId id="306" r:id="rId12"/>
    <p:sldId id="305" r:id="rId13"/>
    <p:sldId id="262" r:id="rId14"/>
    <p:sldId id="263" r:id="rId15"/>
    <p:sldId id="266" r:id="rId16"/>
    <p:sldId id="264" r:id="rId17"/>
    <p:sldId id="265" r:id="rId18"/>
    <p:sldId id="296" r:id="rId19"/>
    <p:sldId id="267" r:id="rId20"/>
    <p:sldId id="268" r:id="rId21"/>
    <p:sldId id="269" r:id="rId22"/>
    <p:sldId id="270" r:id="rId23"/>
    <p:sldId id="274" r:id="rId24"/>
    <p:sldId id="272" r:id="rId25"/>
    <p:sldId id="273" r:id="rId26"/>
    <p:sldId id="271" r:id="rId27"/>
    <p:sldId id="275" r:id="rId28"/>
    <p:sldId id="293" r:id="rId29"/>
    <p:sldId id="308" r:id="rId30"/>
    <p:sldId id="309" r:id="rId31"/>
    <p:sldId id="276" r:id="rId32"/>
    <p:sldId id="277" r:id="rId33"/>
    <p:sldId id="278" r:id="rId34"/>
    <p:sldId id="279" r:id="rId35"/>
    <p:sldId id="298" r:id="rId36"/>
    <p:sldId id="297" r:id="rId37"/>
    <p:sldId id="280" r:id="rId38"/>
    <p:sldId id="281" r:id="rId39"/>
    <p:sldId id="283" r:id="rId40"/>
    <p:sldId id="282" r:id="rId41"/>
    <p:sldId id="284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85" r:id="rId50"/>
    <p:sldId id="303" r:id="rId51"/>
    <p:sldId id="304" r:id="rId5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98526" autoAdjust="0"/>
  </p:normalViewPr>
  <p:slideViewPr>
    <p:cSldViewPr>
      <p:cViewPr varScale="1">
        <p:scale>
          <a:sx n="106" d="100"/>
          <a:sy n="106" d="100"/>
        </p:scale>
        <p:origin x="-11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561D0-88AA-44C4-99F9-927F7B5F1879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323BF-1A35-4686-B894-B62F1DD39D2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323BF-1A35-4686-B894-B62F1DD39D22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323BF-1A35-4686-B894-B62F1DD39D22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323BF-1A35-4686-B894-B62F1DD39D22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5B21A9-678A-483B-914D-765B50826640}" type="datetimeFigureOut">
              <a:rPr lang="it-IT" smtClean="0"/>
              <a:pPr/>
              <a:t>27/11/2024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4A95FF-72BE-4258-A9BE-4A8D151E4AB4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857232"/>
            <a:ext cx="7851648" cy="2214578"/>
          </a:xfrm>
        </p:spPr>
        <p:txBody>
          <a:bodyPr>
            <a:normAutofit/>
          </a:bodyPr>
          <a:lstStyle/>
          <a:p>
            <a:r>
              <a:rPr lang="it-IT" sz="3600" dirty="0"/>
              <a:t>Seminario </a:t>
            </a:r>
            <a:r>
              <a:rPr lang="it-IT" sz="3600" dirty="0" err="1"/>
              <a:t>Giga-Unigramsci</a:t>
            </a:r>
            <a:r>
              <a:rPr lang="it-IT" sz="3600" dirty="0"/>
              <a:t>:</a:t>
            </a: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>“Il ruolo del </a:t>
            </a:r>
            <a:r>
              <a:rPr lang="it-IT" sz="4000" dirty="0" err="1"/>
              <a:t>Brics+</a:t>
            </a:r>
            <a:r>
              <a:rPr lang="it-IT" sz="4000" dirty="0"/>
              <a:t> nella transizione verso l’ordine multipolare”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629356"/>
          </a:xfrm>
        </p:spPr>
        <p:txBody>
          <a:bodyPr>
            <a:normAutofit fontScale="92500" lnSpcReduction="20000"/>
          </a:bodyPr>
          <a:lstStyle/>
          <a:p>
            <a:r>
              <a:rPr lang="it-IT" dirty="0">
                <a:latin typeface="+mj-lt"/>
              </a:rPr>
              <a:t>Lezione </a:t>
            </a:r>
            <a:r>
              <a:rPr lang="it-IT" dirty="0" smtClean="0">
                <a:latin typeface="+mj-lt"/>
              </a:rPr>
              <a:t>3:</a:t>
            </a:r>
            <a:endParaRPr lang="it-IT" dirty="0">
              <a:latin typeface="+mj-lt"/>
            </a:endParaRPr>
          </a:p>
          <a:p>
            <a:endParaRPr lang="it-IT" sz="900" dirty="0">
              <a:latin typeface="+mj-lt"/>
            </a:endParaRPr>
          </a:p>
          <a:p>
            <a:r>
              <a:rPr lang="it-IT" sz="3500" dirty="0" smtClean="0">
                <a:latin typeface="+mj-lt"/>
              </a:rPr>
              <a:t>“</a:t>
            </a:r>
            <a:r>
              <a:rPr lang="it-IT" sz="3500" b="1" dirty="0" err="1" smtClean="0">
                <a:latin typeface="+mj-lt"/>
              </a:rPr>
              <a:t>Brics+</a:t>
            </a:r>
            <a:r>
              <a:rPr lang="it-IT" sz="3500" b="1" dirty="0" smtClean="0">
                <a:latin typeface="+mj-lt"/>
              </a:rPr>
              <a:t>: l'ampliamento alla prova della coesione geopolitica</a:t>
            </a:r>
            <a:r>
              <a:rPr lang="it-IT" sz="3500" dirty="0" smtClean="0">
                <a:latin typeface="+mj-lt"/>
              </a:rPr>
              <a:t>”</a:t>
            </a:r>
            <a:endParaRPr lang="it-IT" sz="3500" dirty="0">
              <a:latin typeface="+mj-lt"/>
            </a:endParaRPr>
          </a:p>
          <a:p>
            <a:endParaRPr lang="it-IT" sz="2800" dirty="0">
              <a:latin typeface="+mj-lt"/>
            </a:endParaRPr>
          </a:p>
          <a:p>
            <a:r>
              <a:rPr lang="it-IT" dirty="0">
                <a:latin typeface="+mj-lt"/>
              </a:rPr>
              <a:t>Andrea </a:t>
            </a:r>
            <a:r>
              <a:rPr lang="it-IT" dirty="0" smtClean="0">
                <a:latin typeface="+mj-lt"/>
              </a:rPr>
              <a:t>Vento </a:t>
            </a:r>
          </a:p>
          <a:p>
            <a:r>
              <a:rPr lang="it-IT" dirty="0" smtClean="0">
                <a:latin typeface="+mj-lt"/>
              </a:rPr>
              <a:t>26 </a:t>
            </a:r>
            <a:r>
              <a:rPr lang="it-IT" dirty="0">
                <a:latin typeface="+mj-lt"/>
              </a:rPr>
              <a:t>novembre 2024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115328" cy="642942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Lo scontro geopolitico globale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A causa della strategia statunitense tesa a procrastinare </a:t>
            </a:r>
            <a:r>
              <a:rPr lang="it-IT" i="1" dirty="0" err="1" smtClean="0"/>
              <a:t>sine</a:t>
            </a:r>
            <a:r>
              <a:rPr lang="it-IT" i="1" dirty="0" smtClean="0"/>
              <a:t> </a:t>
            </a:r>
            <a:r>
              <a:rPr lang="it-IT" i="1" dirty="0" err="1" smtClean="0"/>
              <a:t>die</a:t>
            </a:r>
            <a:r>
              <a:rPr lang="it-IT" dirty="0" smtClean="0"/>
              <a:t> il proprio dominio unipolare, siamo arrivati alla situazione attuale di </a:t>
            </a:r>
            <a:r>
              <a:rPr lang="it-IT" b="1" dirty="0" smtClean="0"/>
              <a:t>scontro aperto fra l’Occidente globale e le potenze emergenti</a:t>
            </a:r>
            <a:r>
              <a:rPr lang="it-IT" dirty="0" smtClean="0"/>
              <a:t> raccolte nel </a:t>
            </a:r>
            <a:r>
              <a:rPr lang="it-IT" dirty="0" err="1" smtClean="0"/>
              <a:t>Brics</a:t>
            </a:r>
            <a:r>
              <a:rPr lang="it-IT" dirty="0" smtClean="0"/>
              <a:t>, metaforica punta dell’iceberg della variegata entità costituita dall'insieme dei Paesi del Sud economico </a:t>
            </a:r>
          </a:p>
          <a:p>
            <a:r>
              <a:rPr lang="it-IT" dirty="0" smtClean="0"/>
              <a:t>In particolare lo scontro, come indicato nei vari documenti ufficiali statunitensi e della Nato, riguarda, da un lato, gli </a:t>
            </a:r>
            <a:r>
              <a:rPr lang="it-IT" b="1" dirty="0" smtClean="0"/>
              <a:t>Stati Uniti e i suoi alleati/subalterni occidental</a:t>
            </a:r>
            <a:r>
              <a:rPr lang="it-IT" dirty="0" smtClean="0"/>
              <a:t>i e, dall’altro, </a:t>
            </a:r>
            <a:r>
              <a:rPr lang="it-IT" b="1" dirty="0" smtClean="0"/>
              <a:t>la Russia </a:t>
            </a:r>
            <a:r>
              <a:rPr lang="it-IT" dirty="0" smtClean="0"/>
              <a:t>nello </a:t>
            </a:r>
            <a:r>
              <a:rPr lang="it-IT" b="1" dirty="0" smtClean="0"/>
              <a:t>scacchiere est-europeo</a:t>
            </a:r>
            <a:r>
              <a:rPr lang="it-IT" dirty="0" smtClean="0"/>
              <a:t>, </a:t>
            </a:r>
            <a:r>
              <a:rPr lang="it-IT" b="1" dirty="0" smtClean="0"/>
              <a:t>e la Cina</a:t>
            </a:r>
            <a:r>
              <a:rPr lang="it-IT" dirty="0" smtClean="0"/>
              <a:t> nel quadrante </a:t>
            </a:r>
            <a:r>
              <a:rPr lang="it-IT" dirty="0" err="1" smtClean="0"/>
              <a:t>Asia-Pacifico</a:t>
            </a:r>
            <a:r>
              <a:rPr lang="it-IT" dirty="0" smtClean="0"/>
              <a:t> con lo scopo di contenere le legittime aspirazioni di controllo dei mari rivieraschi da parte di Pechino, al fine ultimo di impedirne o quantomeno rallentarne l’ascesa ai vertici dell’economia mondiale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https://www.remocontro.it/wp-content/uploads/2023/02/Caoslandia.62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704088"/>
            <a:ext cx="8643998" cy="581772"/>
          </a:xfrm>
        </p:spPr>
        <p:txBody>
          <a:bodyPr>
            <a:noAutofit/>
          </a:bodyPr>
          <a:lstStyle/>
          <a:p>
            <a:r>
              <a:rPr lang="it-IT" sz="4400" b="1" dirty="0" smtClean="0"/>
              <a:t>Tensioni geopolitiche e spese militari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643578"/>
          </a:xfrm>
        </p:spPr>
        <p:txBody>
          <a:bodyPr>
            <a:normAutofit fontScale="92500"/>
          </a:bodyPr>
          <a:lstStyle/>
          <a:p>
            <a:r>
              <a:rPr lang="it-IT" b="1" dirty="0" smtClean="0"/>
              <a:t>Occidente globale</a:t>
            </a:r>
            <a:r>
              <a:rPr lang="it-IT" dirty="0" smtClean="0"/>
              <a:t> costituisce un assioma geopolitico che </a:t>
            </a:r>
            <a:r>
              <a:rPr lang="it-IT" b="1" dirty="0" smtClean="0"/>
              <a:t>comprende i paesi della Nato e i suoi alleati </a:t>
            </a:r>
            <a:r>
              <a:rPr lang="it-IT" dirty="0" smtClean="0"/>
              <a:t>soprattutto asiatici, oltre ad </a:t>
            </a:r>
            <a:r>
              <a:rPr lang="it-IT" b="1" dirty="0" smtClean="0"/>
              <a:t>Israele, Australia, Nuova Zelanda, Corea del Sud e Giappone</a:t>
            </a:r>
            <a:r>
              <a:rPr lang="it-IT" dirty="0" smtClean="0"/>
              <a:t>, questi ultimi tutti presenti al vertice Nato di Washington del 9-11 luglio 2024</a:t>
            </a:r>
          </a:p>
          <a:p>
            <a:r>
              <a:rPr lang="it-IT" dirty="0" smtClean="0"/>
              <a:t>Le </a:t>
            </a:r>
            <a:r>
              <a:rPr lang="it-IT" b="1" dirty="0" smtClean="0"/>
              <a:t>tensioni geopolitiche</a:t>
            </a:r>
            <a:r>
              <a:rPr lang="it-IT" dirty="0" smtClean="0"/>
              <a:t> </a:t>
            </a:r>
            <a:r>
              <a:rPr lang="it-IT" b="1" dirty="0" smtClean="0"/>
              <a:t>derivanti dalla strategia Usa </a:t>
            </a:r>
            <a:r>
              <a:rPr lang="it-IT" dirty="0" smtClean="0"/>
              <a:t>hanno creato inevitabili ripercussioni nella sfera militare </a:t>
            </a:r>
            <a:r>
              <a:rPr lang="it-IT" dirty="0" err="1" smtClean="0"/>
              <a:t>innescandouna</a:t>
            </a:r>
            <a:r>
              <a:rPr lang="it-IT" dirty="0" smtClean="0"/>
              <a:t> </a:t>
            </a:r>
            <a:r>
              <a:rPr lang="it-IT" dirty="0" smtClean="0"/>
              <a:t>pericolosa </a:t>
            </a:r>
            <a:r>
              <a:rPr lang="it-IT" b="1" dirty="0" smtClean="0"/>
              <a:t>corsa al riarmo</a:t>
            </a:r>
            <a:endParaRPr lang="it-IT" dirty="0" smtClean="0"/>
          </a:p>
          <a:p>
            <a:r>
              <a:rPr lang="it-IT" dirty="0" smtClean="0"/>
              <a:t>T</a:t>
            </a:r>
            <a:r>
              <a:rPr lang="it-IT" dirty="0" smtClean="0"/>
              <a:t>ant’è </a:t>
            </a:r>
            <a:r>
              <a:rPr lang="it-IT" dirty="0" smtClean="0"/>
              <a:t>che nel </a:t>
            </a:r>
            <a:r>
              <a:rPr lang="it-IT" b="1" dirty="0" smtClean="0"/>
              <a:t>decennio 2013-2022</a:t>
            </a:r>
            <a:r>
              <a:rPr lang="it-IT" dirty="0" smtClean="0"/>
              <a:t>, in pratica fino all'inizio dell’escalation del conflitto in Ucraina, i </a:t>
            </a:r>
            <a:r>
              <a:rPr lang="it-IT" b="1" dirty="0" smtClean="0"/>
              <a:t>due quadranti </a:t>
            </a:r>
            <a:r>
              <a:rPr lang="it-IT" dirty="0" smtClean="0"/>
              <a:t>in questione hanno, non casualmente, </a:t>
            </a:r>
            <a:r>
              <a:rPr lang="it-IT" b="1" dirty="0" smtClean="0"/>
              <a:t>registrato</a:t>
            </a:r>
            <a:r>
              <a:rPr lang="it-IT" dirty="0" smtClean="0"/>
              <a:t> il </a:t>
            </a:r>
            <a:r>
              <a:rPr lang="it-IT" b="1" dirty="0" smtClean="0"/>
              <a:t>maggior incremento nelle spese militari</a:t>
            </a:r>
            <a:r>
              <a:rPr lang="it-IT" dirty="0" smtClean="0"/>
              <a:t> a livello globale: </a:t>
            </a:r>
            <a:endParaRPr lang="it-IT" dirty="0" smtClean="0"/>
          </a:p>
          <a:p>
            <a:r>
              <a:rPr lang="it-IT" b="1" dirty="0" smtClean="0"/>
              <a:t>Europa </a:t>
            </a:r>
            <a:r>
              <a:rPr lang="it-IT" b="1" dirty="0" smtClean="0"/>
              <a:t>orientale +72% </a:t>
            </a:r>
            <a:r>
              <a:rPr lang="it-IT" dirty="0" smtClean="0"/>
              <a:t>e </a:t>
            </a:r>
            <a:endParaRPr lang="it-IT" dirty="0" smtClean="0"/>
          </a:p>
          <a:p>
            <a:r>
              <a:rPr lang="it-IT" b="1" dirty="0" smtClean="0"/>
              <a:t>Asia </a:t>
            </a:r>
            <a:r>
              <a:rPr lang="it-IT" b="1" dirty="0" smtClean="0"/>
              <a:t>Orientale +50% </a:t>
            </a:r>
            <a:r>
              <a:rPr lang="it-IT" dirty="0" smtClean="0"/>
              <a:t>(tabella 1).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4294967295"/>
          </p:nvPr>
        </p:nvGraphicFramePr>
        <p:xfrm>
          <a:off x="0" y="-225961"/>
          <a:ext cx="9144000" cy="708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56"/>
                <a:gridCol w="1214446"/>
                <a:gridCol w="1285884"/>
                <a:gridCol w="1357322"/>
                <a:gridCol w="1000132"/>
                <a:gridCol w="1214446"/>
                <a:gridCol w="1214414"/>
              </a:tblGrid>
              <a:tr h="437413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latin typeface="Calibri"/>
                          <a:ea typeface="Times New Roman"/>
                          <a:cs typeface="Times New Roman"/>
                        </a:rPr>
                        <a:t>Ripartizione della spesa militare per continenti e macroregioni</a:t>
                      </a:r>
                      <a:endParaRPr lang="it-IT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9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Continenti e macroregioni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Spesa militare 2022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incremento </a:t>
                      </a: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2021-2022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% incremento 2013-2022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di spesa mondiale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Graduatoria Continenti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Graduatoria Macroregioni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Totale mondiale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2.240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3,7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Africa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39,4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-5,3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-6,4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1,8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5°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Africa Settentrionale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19,1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-3,2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10°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Africa Sub-sahariana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20,3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-7,3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-18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9°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Americhe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961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3,5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43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1°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America Settentrionale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904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0,7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3,7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America Centrale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11,2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-6,2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11°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America Meridionale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46,1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-6,1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-5,4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6°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Asia e Oceania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575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2,7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47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26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2°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Centrale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1,4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-29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-20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12°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Orientale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397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Sud-Orientale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43,1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-4,0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1,9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7°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Meridionale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98,3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4,0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4,4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5°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Oceania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35,3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1,6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8°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Europa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480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38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21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3°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Europa Centro-Occiden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345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3,6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Europa Orientale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135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4°</a:t>
                      </a:r>
                    </a:p>
                  </a:txBody>
                  <a:tcPr/>
                </a:tc>
              </a:tr>
              <a:tr h="161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Medio Oriente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184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3,2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-1,5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8,2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4°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704088"/>
            <a:ext cx="8043890" cy="653210"/>
          </a:xfrm>
        </p:spPr>
        <p:txBody>
          <a:bodyPr>
            <a:noAutofit/>
          </a:bodyPr>
          <a:lstStyle/>
          <a:p>
            <a:r>
              <a:rPr lang="it-IT" sz="4400" b="1" dirty="0" smtClean="0"/>
              <a:t>La Nato globale traina il riarmo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1428736"/>
            <a:ext cx="8501122" cy="542926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Nell'ambito di un </a:t>
            </a:r>
            <a:r>
              <a:rPr lang="it-IT" b="1" dirty="0" smtClean="0"/>
              <a:t>trend mondiale espansivo</a:t>
            </a:r>
            <a:r>
              <a:rPr lang="it-IT" dirty="0" smtClean="0"/>
              <a:t>, attestatosi al </a:t>
            </a:r>
            <a:r>
              <a:rPr lang="it-IT" b="1" dirty="0" smtClean="0"/>
              <a:t>+19% </a:t>
            </a:r>
            <a:r>
              <a:rPr lang="it-IT" dirty="0" smtClean="0"/>
              <a:t>nel decennio 2013-22, risultano soprattutto </a:t>
            </a:r>
            <a:r>
              <a:rPr lang="it-IT" b="1" dirty="0" smtClean="0"/>
              <a:t>i paesi</a:t>
            </a:r>
            <a:r>
              <a:rPr lang="it-IT" dirty="0" smtClean="0"/>
              <a:t> alleati degli Usa, raccolti nella cosiddetta </a:t>
            </a:r>
            <a:r>
              <a:rPr lang="it-IT" b="1" dirty="0" smtClean="0"/>
              <a:t>"Nato globale", </a:t>
            </a:r>
            <a:r>
              <a:rPr lang="it-IT" dirty="0" smtClean="0"/>
              <a:t>ad evidenziare </a:t>
            </a:r>
            <a:r>
              <a:rPr lang="it-IT" b="1" dirty="0" smtClean="0"/>
              <a:t>gli aumenti più consistenti</a:t>
            </a:r>
            <a:r>
              <a:rPr lang="it-IT" dirty="0" smtClean="0"/>
              <a:t>: </a:t>
            </a:r>
            <a:r>
              <a:rPr lang="it-IT" b="1" dirty="0" smtClean="0"/>
              <a:t>Canada (+49%), Australia (+47%), Corea del Sud (+37%)</a:t>
            </a:r>
            <a:r>
              <a:rPr lang="it-IT" dirty="0" smtClean="0"/>
              <a:t> e Giappone (+18%, con la politica di riarmo di Tokio che tuttavia subisce un'accelerazione nei due anni successivi</a:t>
            </a:r>
            <a:r>
              <a:rPr lang="it-IT" dirty="0" smtClean="0"/>
              <a:t>)</a:t>
            </a:r>
            <a:endParaRPr lang="it-IT" dirty="0" smtClean="0"/>
          </a:p>
          <a:p>
            <a:r>
              <a:rPr lang="it-IT" dirty="0" smtClean="0"/>
              <a:t>Del tutto eccezionale la situazione dell'</a:t>
            </a:r>
            <a:r>
              <a:rPr lang="it-IT" b="1" dirty="0" smtClean="0"/>
              <a:t>Ucraina</a:t>
            </a:r>
            <a:r>
              <a:rPr lang="it-IT" dirty="0" smtClean="0"/>
              <a:t> che nel decennio considerato, al cospetto di un +15% della Russia, registra </a:t>
            </a:r>
            <a:r>
              <a:rPr lang="it-IT" b="1" dirty="0" smtClean="0"/>
              <a:t>un aumento di ben +1.661%</a:t>
            </a:r>
            <a:r>
              <a:rPr lang="it-IT" dirty="0" smtClean="0"/>
              <a:t>, il più imponente nella storia delle rilevazioni del </a:t>
            </a:r>
            <a:r>
              <a:rPr lang="it-IT" dirty="0" err="1" smtClean="0"/>
              <a:t>Sipra</a:t>
            </a:r>
            <a:r>
              <a:rPr lang="it-IT" dirty="0" smtClean="0"/>
              <a:t>, </a:t>
            </a:r>
            <a:r>
              <a:rPr lang="it-IT" b="1" dirty="0" smtClean="0"/>
              <a:t>sotto la politica di riarmo innescata dalla guerra nel </a:t>
            </a:r>
            <a:r>
              <a:rPr lang="it-IT" b="1" dirty="0" err="1" smtClean="0"/>
              <a:t>Donbass</a:t>
            </a:r>
            <a:r>
              <a:rPr lang="it-IT" dirty="0" smtClean="0"/>
              <a:t> iniziata nell'aprile del </a:t>
            </a:r>
            <a:r>
              <a:rPr lang="it-IT" b="1" dirty="0" smtClean="0"/>
              <a:t>2014 </a:t>
            </a:r>
            <a:r>
              <a:rPr lang="it-IT" dirty="0" smtClean="0"/>
              <a:t>e dalla contemporanea </a:t>
            </a:r>
            <a:r>
              <a:rPr lang="it-IT" b="1" dirty="0" smtClean="0"/>
              <a:t>entrata in pianta stabile della Nato nel paese </a:t>
            </a:r>
            <a:r>
              <a:rPr lang="it-IT" dirty="0" smtClean="0"/>
              <a:t>nello stesso </a:t>
            </a:r>
            <a:r>
              <a:rPr lang="it-IT" dirty="0" smtClean="0"/>
              <a:t>anno (tab. </a:t>
            </a:r>
            <a:r>
              <a:rPr lang="it-IT" dirty="0" smtClean="0"/>
              <a:t>2)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4294967295"/>
          </p:nvPr>
        </p:nvGraphicFramePr>
        <p:xfrm>
          <a:off x="0" y="-25"/>
          <a:ext cx="9144000" cy="7112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338136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latin typeface="Calibri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it-IT" sz="2000" b="1" dirty="0">
                          <a:latin typeface="Calibri"/>
                          <a:ea typeface="Times New Roman"/>
                          <a:cs typeface="Times New Roman"/>
                        </a:rPr>
                        <a:t>primi 15 stati per spese militari nel </a:t>
                      </a:r>
                      <a:r>
                        <a:rPr lang="it-IT" sz="2000" b="1" dirty="0" smtClean="0">
                          <a:latin typeface="Calibri"/>
                          <a:ea typeface="Times New Roman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845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Stato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Spesa militare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in miliardi di $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% di spesa globale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% incremento 2021-2022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% incremento 2013-2022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Spesa militare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in % sul Pil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Stati Uniti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887,0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39,0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>
                          <a:latin typeface="Calibri"/>
                          <a:ea typeface="Calibri"/>
                          <a:cs typeface="Calibri"/>
                        </a:rPr>
                        <a:t>0,7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>
                          <a:latin typeface="Calibri"/>
                          <a:ea typeface="Calibri"/>
                          <a:cs typeface="Calibri"/>
                        </a:rPr>
                        <a:t>2,7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>
                          <a:latin typeface="Calibri"/>
                          <a:ea typeface="Calibri"/>
                          <a:cs typeface="Calibri"/>
                        </a:rPr>
                        <a:t>3,5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Cina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292,0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13,0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4,2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63</a:t>
                      </a:r>
                      <a:endParaRPr lang="it-IT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1,6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Russia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86,4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3,9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9,2</a:t>
                      </a:r>
                      <a:endParaRPr lang="it-IT" sz="1100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it-IT" sz="1100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4,1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India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81,4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3,6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6,0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4,7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Arabia Saudita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75,0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3,3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16,0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-2,7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7,4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Regno Unito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68,5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3,1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3,7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9,7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2,2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Germania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55,8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2,5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2,3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33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Francia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53,6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0,6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1,9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Corea del Sud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46,4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-2,5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37</a:t>
                      </a:r>
                      <a:endParaRPr lang="it-IT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2,7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Giappone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46,0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5,9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1,1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Ucraina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44,0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640</a:t>
                      </a:r>
                      <a:endParaRPr lang="it-IT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1.661</a:t>
                      </a:r>
                      <a:endParaRPr lang="it-IT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34,0</a:t>
                      </a:r>
                      <a:endParaRPr lang="it-IT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Italia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33,5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-4,5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1,7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Australia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32,3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47</a:t>
                      </a:r>
                      <a:endParaRPr lang="it-IT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1,9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Canada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26,9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1,2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</a:t>
                      </a:r>
                      <a:endParaRPr lang="it-IT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1,2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Israele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23,4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-4,2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dirty="0">
                          <a:latin typeface="Calibri"/>
                          <a:ea typeface="Times New Roman"/>
                          <a:cs typeface="Times New Roman"/>
                        </a:rPr>
                        <a:t>26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4,5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Totale primi 15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b="1">
                          <a:latin typeface="Calibri"/>
                          <a:ea typeface="Times New Roman"/>
                          <a:cs typeface="Times New Roman"/>
                        </a:rPr>
                        <a:t>1.842,0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b="1">
                          <a:latin typeface="Calibri"/>
                          <a:ea typeface="Times New Roman"/>
                          <a:cs typeface="Times New Roman"/>
                        </a:rPr>
                        <a:t>82,0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Restanti stati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398,0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>
                          <a:latin typeface="Calibri"/>
                          <a:ea typeface="Times New Roman"/>
                          <a:cs typeface="Times New Roman"/>
                        </a:rPr>
                        <a:t>18,0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3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3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3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Totale globale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b="1">
                          <a:latin typeface="Calibri"/>
                          <a:ea typeface="Times New Roman"/>
                          <a:cs typeface="Times New Roman"/>
                        </a:rPr>
                        <a:t>2.240,0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b="1">
                          <a:latin typeface="Calibri"/>
                          <a:ea typeface="Times New Roman"/>
                          <a:cs typeface="Times New Roman"/>
                        </a:rPr>
                        <a:t>100,0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b="1">
                          <a:latin typeface="Calibri"/>
                          <a:ea typeface="Times New Roman"/>
                          <a:cs typeface="Times New Roman"/>
                        </a:rPr>
                        <a:t>3,7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b="1"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300" b="1" dirty="0">
                          <a:latin typeface="Calibri"/>
                          <a:ea typeface="Times New Roman"/>
                          <a:cs typeface="Times New Roman"/>
                        </a:rPr>
                        <a:t>2,2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https://www.insideover.com/wp-content/uploads/2020/07/basi-usa-asia-1024x94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0"/>
            <a:ext cx="75724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704088"/>
            <a:ext cx="8501122" cy="796086"/>
          </a:xfrm>
        </p:spPr>
        <p:txBody>
          <a:bodyPr>
            <a:noAutofit/>
          </a:bodyPr>
          <a:lstStyle/>
          <a:p>
            <a:r>
              <a:rPr lang="it-IT" sz="4000" b="1" dirty="0" err="1" smtClean="0"/>
              <a:t>Stontelberg</a:t>
            </a:r>
            <a:r>
              <a:rPr lang="it-IT" sz="4000" b="1" dirty="0" smtClean="0"/>
              <a:t>: la Nato in Ucraina dal 2014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/>
          </a:bodyPr>
          <a:lstStyle/>
          <a:p>
            <a:r>
              <a:rPr lang="it-IT" dirty="0" smtClean="0"/>
              <a:t>Presenza della Nato in Ucraina pubblicamente ammessa dallo stesso ex Segretario generale della Nato </a:t>
            </a:r>
            <a:r>
              <a:rPr lang="it-IT" dirty="0" err="1" smtClean="0"/>
              <a:t>Jens</a:t>
            </a:r>
            <a:r>
              <a:rPr lang="it-IT" dirty="0" smtClean="0"/>
              <a:t> </a:t>
            </a:r>
            <a:r>
              <a:rPr lang="it-IT" dirty="0" err="1" smtClean="0"/>
              <a:t>Stoltemberg</a:t>
            </a:r>
            <a:r>
              <a:rPr lang="it-IT" dirty="0" smtClean="0"/>
              <a:t>: il sostegno a Kiev non è iniziato con l'invasione russa ma "</a:t>
            </a:r>
            <a:r>
              <a:rPr lang="it-IT" b="1" dirty="0" smtClean="0"/>
              <a:t>nel 2014, nel centro di addestramento di </a:t>
            </a:r>
            <a:r>
              <a:rPr lang="it-IT" b="1" dirty="0" err="1" smtClean="0"/>
              <a:t>Yavoriv</a:t>
            </a:r>
            <a:r>
              <a:rPr lang="it-IT" b="1" dirty="0" smtClean="0"/>
              <a:t> ho visto militari canadesi e statunitensi addestrare quelli ucraini</a:t>
            </a:r>
            <a:r>
              <a:rPr lang="it-IT" dirty="0" smtClean="0"/>
              <a:t>"</a:t>
            </a:r>
          </a:p>
          <a:p>
            <a:r>
              <a:rPr lang="it-IT" dirty="0" smtClean="0"/>
              <a:t>Confermando come la </a:t>
            </a:r>
            <a:r>
              <a:rPr lang="it-IT" b="1" dirty="0" smtClean="0"/>
              <a:t>Nato</a:t>
            </a:r>
            <a:r>
              <a:rPr lang="it-IT" dirty="0" smtClean="0"/>
              <a:t>, anche nella sua accezione allargata, stia </a:t>
            </a:r>
            <a:r>
              <a:rPr lang="it-IT" b="1" dirty="0" smtClean="0"/>
              <a:t>da anni implementando una </a:t>
            </a:r>
            <a:r>
              <a:rPr lang="it-IT" dirty="0" smtClean="0"/>
              <a:t>significativa </a:t>
            </a:r>
            <a:r>
              <a:rPr lang="it-IT" b="1" dirty="0" smtClean="0"/>
              <a:t>politica di riarmo</a:t>
            </a:r>
            <a:r>
              <a:rPr lang="it-IT" dirty="0" smtClean="0"/>
              <a:t> che sta pericolosamente </a:t>
            </a:r>
            <a:r>
              <a:rPr lang="it-IT" b="1" dirty="0" smtClean="0"/>
              <a:t>innalzando il livello delle tensioni </a:t>
            </a:r>
            <a:r>
              <a:rPr lang="it-IT" dirty="0" smtClean="0"/>
              <a:t>internazionali, fino a sollevare minacciosi venti guerra.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29642" cy="653210"/>
          </a:xfrm>
        </p:spPr>
        <p:txBody>
          <a:bodyPr>
            <a:noAutofit/>
          </a:bodyPr>
          <a:lstStyle/>
          <a:p>
            <a:r>
              <a:rPr lang="it-IT" sz="4200" b="1" dirty="0" smtClean="0"/>
              <a:t>2023: l’impennata delle spese militari</a:t>
            </a:r>
            <a:endParaRPr lang="it-IT" sz="4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00660"/>
          </a:xfrm>
        </p:spPr>
        <p:txBody>
          <a:bodyPr>
            <a:normAutofit/>
          </a:bodyPr>
          <a:lstStyle/>
          <a:p>
            <a:r>
              <a:rPr lang="it-IT" dirty="0" smtClean="0"/>
              <a:t>Dal +</a:t>
            </a:r>
            <a:r>
              <a:rPr lang="it-IT" b="1" dirty="0" smtClean="0"/>
              <a:t>3,7% </a:t>
            </a:r>
            <a:r>
              <a:rPr lang="it-IT" dirty="0" smtClean="0"/>
              <a:t>del</a:t>
            </a:r>
            <a:r>
              <a:rPr lang="it-IT" b="1" dirty="0" smtClean="0"/>
              <a:t> 2022</a:t>
            </a:r>
            <a:r>
              <a:rPr lang="it-IT" dirty="0" smtClean="0"/>
              <a:t>, le spese militari globali nel </a:t>
            </a:r>
            <a:r>
              <a:rPr lang="it-IT" b="1" dirty="0" smtClean="0"/>
              <a:t>2023</a:t>
            </a:r>
            <a:r>
              <a:rPr lang="it-IT" dirty="0" smtClean="0"/>
              <a:t> </a:t>
            </a:r>
            <a:r>
              <a:rPr lang="it-IT" dirty="0" smtClean="0"/>
              <a:t>aumentano del </a:t>
            </a:r>
            <a:r>
              <a:rPr lang="it-IT" b="1" dirty="0" smtClean="0"/>
              <a:t>6,8% </a:t>
            </a:r>
            <a:r>
              <a:rPr lang="it-IT" dirty="0" smtClean="0"/>
              <a:t>(tab. 3)</a:t>
            </a:r>
          </a:p>
          <a:p>
            <a:r>
              <a:rPr lang="it-IT" dirty="0" smtClean="0"/>
              <a:t>A livello </a:t>
            </a:r>
            <a:r>
              <a:rPr lang="it-IT" b="1" dirty="0" smtClean="0"/>
              <a:t>macroregionale</a:t>
            </a:r>
            <a:r>
              <a:rPr lang="it-IT" dirty="0" smtClean="0"/>
              <a:t> l’incremento maggiore si registra </a:t>
            </a:r>
            <a:r>
              <a:rPr lang="it-IT" b="1" dirty="0" smtClean="0"/>
              <a:t>nell’Est Europa (+31%) </a:t>
            </a:r>
            <a:r>
              <a:rPr lang="it-IT" dirty="0" smtClean="0"/>
              <a:t>trainato da </a:t>
            </a:r>
            <a:r>
              <a:rPr lang="it-IT" b="1" dirty="0" smtClean="0"/>
              <a:t>Polonia (+71</a:t>
            </a:r>
            <a:r>
              <a:rPr lang="it-IT" b="1" dirty="0" smtClean="0"/>
              <a:t>%)</a:t>
            </a:r>
            <a:r>
              <a:rPr lang="it-IT" dirty="0" smtClean="0"/>
              <a:t>, </a:t>
            </a:r>
            <a:r>
              <a:rPr lang="it-IT" b="1" dirty="0" smtClean="0"/>
              <a:t>Ucraina (+51%) </a:t>
            </a:r>
            <a:r>
              <a:rPr lang="it-IT" dirty="0" smtClean="0"/>
              <a:t>e </a:t>
            </a:r>
            <a:r>
              <a:rPr lang="it-IT" b="1" dirty="0" smtClean="0"/>
              <a:t>Russia (+24%)</a:t>
            </a:r>
          </a:p>
          <a:p>
            <a:r>
              <a:rPr lang="it-IT" dirty="0" smtClean="0"/>
              <a:t>Israele aumenta del 24% per l’aggressione a Gaza</a:t>
            </a:r>
          </a:p>
          <a:p>
            <a:r>
              <a:rPr lang="it-IT" dirty="0" smtClean="0"/>
              <a:t>N</a:t>
            </a:r>
            <a:r>
              <a:rPr lang="it-IT" dirty="0" smtClean="0"/>
              <a:t>el decennio </a:t>
            </a:r>
            <a:r>
              <a:rPr lang="it-IT" b="1" dirty="0" smtClean="0"/>
              <a:t>2014-23</a:t>
            </a:r>
            <a:r>
              <a:rPr lang="it-IT" dirty="0" smtClean="0"/>
              <a:t> le </a:t>
            </a:r>
            <a:r>
              <a:rPr lang="it-IT" b="1" dirty="0" smtClean="0"/>
              <a:t>spese militari mondiali </a:t>
            </a:r>
            <a:r>
              <a:rPr lang="it-IT" dirty="0" smtClean="0"/>
              <a:t>crescono del </a:t>
            </a:r>
            <a:r>
              <a:rPr lang="it-IT" b="1" dirty="0" smtClean="0"/>
              <a:t>27%, </a:t>
            </a:r>
            <a:r>
              <a:rPr lang="it-IT" dirty="0" smtClean="0"/>
              <a:t>contro il </a:t>
            </a:r>
            <a:r>
              <a:rPr lang="it-IT" b="1" dirty="0" smtClean="0"/>
              <a:t>19%</a:t>
            </a:r>
            <a:r>
              <a:rPr lang="it-IT" dirty="0" smtClean="0"/>
              <a:t> del decennio </a:t>
            </a:r>
            <a:r>
              <a:rPr lang="it-IT" b="1" dirty="0" smtClean="0"/>
              <a:t>2013-22</a:t>
            </a:r>
          </a:p>
          <a:p>
            <a:r>
              <a:rPr lang="it-IT" dirty="0" smtClean="0"/>
              <a:t>L’</a:t>
            </a:r>
            <a:r>
              <a:rPr lang="it-IT" b="1" dirty="0" smtClean="0"/>
              <a:t>Est Europa (118%) </a:t>
            </a:r>
            <a:r>
              <a:rPr lang="it-IT" dirty="0" smtClean="0"/>
              <a:t>e </a:t>
            </a:r>
            <a:r>
              <a:rPr lang="it-IT" b="1" dirty="0" smtClean="0"/>
              <a:t>l’Asia Orientale (52%) </a:t>
            </a:r>
            <a:r>
              <a:rPr lang="it-IT" dirty="0" smtClean="0"/>
              <a:t>registrano gli aumenti più corposi, con in testa </a:t>
            </a:r>
            <a:r>
              <a:rPr lang="it-IT" dirty="0" smtClean="0"/>
              <a:t>(tab. </a:t>
            </a:r>
            <a:r>
              <a:rPr lang="it-IT" dirty="0" smtClean="0"/>
              <a:t>4) </a:t>
            </a:r>
            <a:r>
              <a:rPr lang="it-IT" b="1" dirty="0" smtClean="0"/>
              <a:t>Ucraina (1.271%)</a:t>
            </a:r>
            <a:r>
              <a:rPr lang="it-IT" dirty="0" smtClean="0"/>
              <a:t>, </a:t>
            </a:r>
            <a:r>
              <a:rPr lang="it-IT" b="1" dirty="0" smtClean="0"/>
              <a:t>Polonia</a:t>
            </a:r>
            <a:r>
              <a:rPr lang="it-IT" dirty="0" smtClean="0"/>
              <a:t> </a:t>
            </a:r>
            <a:r>
              <a:rPr lang="it-IT" b="1" dirty="0" smtClean="0"/>
              <a:t>(181%)</a:t>
            </a:r>
            <a:r>
              <a:rPr lang="it-IT" dirty="0" smtClean="0"/>
              <a:t> e </a:t>
            </a:r>
            <a:r>
              <a:rPr lang="it-IT" b="1" dirty="0" smtClean="0"/>
              <a:t>Cina (60%)</a:t>
            </a:r>
            <a:endParaRPr lang="it-IT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4294967295"/>
          </p:nvPr>
        </p:nvGraphicFramePr>
        <p:xfrm>
          <a:off x="0" y="-225961"/>
          <a:ext cx="9144000" cy="708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56"/>
                <a:gridCol w="1214446"/>
                <a:gridCol w="1285884"/>
                <a:gridCol w="1357322"/>
                <a:gridCol w="1000132"/>
                <a:gridCol w="1214446"/>
                <a:gridCol w="1214414"/>
              </a:tblGrid>
              <a:tr h="437413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latin typeface="Calibri"/>
                          <a:ea typeface="Times New Roman"/>
                          <a:cs typeface="Times New Roman"/>
                        </a:rPr>
                        <a:t>Ripartizione della spesa militare per continenti e macroregioni</a:t>
                      </a:r>
                      <a:endParaRPr lang="it-IT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9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Continenti e macroregioni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Spesa militare </a:t>
                      </a: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2023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incremento </a:t>
                      </a: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2022-2023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incremento </a:t>
                      </a: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2014-2023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di spesa mondiale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Graduatoria Continenti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Graduatoria Macroregioni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Totale mondiale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2.443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6,8</a:t>
                      </a:r>
                      <a:endParaRPr lang="it-IT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Africa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51,6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5°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Africa Settentrionale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28,5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Africa Sub-sahariana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23,1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8,9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-22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Americhe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1.009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it-IT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41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1°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America Settentrionale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943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America Centrale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14,7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-0,4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54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0,6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11°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America Meridionale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50,7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-0,3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-7,2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6°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Asia e Oceania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595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4,4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46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2°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Centrale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-5,3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-16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12°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Orientale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411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6,2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Sud-Orientale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47,8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-1,6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7°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Asia Meridionale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98,2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5°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Oceania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35,5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-0,9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8°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Europa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588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62</a:t>
                      </a:r>
                      <a:endParaRPr lang="it-IT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3°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Europa Centro-Occiden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407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3°</a:t>
                      </a:r>
                    </a:p>
                  </a:txBody>
                  <a:tcPr/>
                </a:tc>
              </a:tr>
              <a:tr h="34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Europa Orientale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181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118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7,4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4°</a:t>
                      </a:r>
                    </a:p>
                  </a:txBody>
                  <a:tcPr/>
                </a:tc>
              </a:tr>
              <a:tr h="161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Medio Oriente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200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5,9</a:t>
                      </a:r>
                      <a:endParaRPr lang="it-IT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8,2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latin typeface="+mj-lt"/>
                        </a:rPr>
                        <a:t>4°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4294967295"/>
          </p:nvPr>
        </p:nvGraphicFramePr>
        <p:xfrm>
          <a:off x="0" y="-25"/>
          <a:ext cx="9144000" cy="709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338136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latin typeface="Calibri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it-IT" sz="2000" b="1" dirty="0">
                          <a:latin typeface="Calibri"/>
                          <a:ea typeface="Times New Roman"/>
                          <a:cs typeface="Times New Roman"/>
                        </a:rPr>
                        <a:t>primi 15 stati per spese militari nel </a:t>
                      </a:r>
                      <a:r>
                        <a:rPr lang="it-IT" sz="2000" b="1" dirty="0" smtClean="0">
                          <a:latin typeface="Calibri"/>
                          <a:ea typeface="Times New Roman"/>
                          <a:cs typeface="Times New Roman"/>
                        </a:rPr>
                        <a:t>2023</a:t>
                      </a:r>
                      <a:endParaRPr lang="it-IT" sz="2000" b="1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845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>
                          <a:latin typeface="Calibri"/>
                          <a:ea typeface="Times New Roman"/>
                          <a:cs typeface="Times New Roman"/>
                        </a:rPr>
                        <a:t>Stato</a:t>
                      </a: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Spesa militare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in miliardi di $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di spesa globale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incremento </a:t>
                      </a: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2022-2023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% incremento </a:t>
                      </a: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2014-2023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Spesa militare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in % sul Pil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Stati Uniti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916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2,3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9,9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3,4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>
                          <a:latin typeface="Calibri"/>
                          <a:ea typeface="Times New Roman"/>
                          <a:cs typeface="Times New Roman"/>
                        </a:rPr>
                        <a:t>Cina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296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6,0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60,0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Russia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109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24,0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57,0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5,9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India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83,6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44,0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2,4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Arabia Saudita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75,8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3,1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-18,0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7,1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Regno Unito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74,9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7,9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14,0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Germania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66,8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9,0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48,0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Ucraina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64,8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2,7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51,0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1.272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37,0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Francia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61,3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6,5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21,0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Giappone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50,2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11,0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31,0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Corea del Sud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47,9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34,0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2,8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Italia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35,2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-5,9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31,0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Australia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32,3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-1,5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34,0</a:t>
                      </a:r>
                      <a:endParaRPr lang="it-IT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Polonia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31,6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75,0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181,0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3,8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Israele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27,5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1,1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24,0</a:t>
                      </a:r>
                      <a:endParaRPr lang="it-IT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44,0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5,3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Totale primi 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1.974</a:t>
                      </a:r>
                      <a:endParaRPr lang="it-IT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81</a:t>
                      </a:r>
                      <a:endParaRPr lang="it-IT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dirty="0">
                          <a:latin typeface="Calibri"/>
                          <a:ea typeface="Times New Roman"/>
                          <a:cs typeface="Times New Roman"/>
                        </a:rPr>
                        <a:t>Restanti stati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469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dirty="0" smtClean="0"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Totale globale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2.443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>
                          <a:latin typeface="Calibri"/>
                          <a:ea typeface="Times New Roman"/>
                          <a:cs typeface="Times New Roman"/>
                        </a:rPr>
                        <a:t>100,0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6,8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27</a:t>
                      </a:r>
                      <a:endParaRPr lang="it-IT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it-IT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2,3</a:t>
                      </a:r>
                      <a:endParaRPr lang="it-IT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8286808" cy="785818"/>
          </a:xfrm>
        </p:spPr>
        <p:txBody>
          <a:bodyPr>
            <a:normAutofit/>
          </a:bodyPr>
          <a:lstStyle/>
          <a:p>
            <a:r>
              <a:rPr lang="it-IT" sz="4400" b="1" dirty="0" smtClean="0"/>
              <a:t>Dal </a:t>
            </a:r>
            <a:r>
              <a:rPr lang="it-IT" sz="4400" b="1" dirty="0" err="1" smtClean="0"/>
              <a:t>Bric</a:t>
            </a:r>
            <a:r>
              <a:rPr lang="it-IT" sz="4400" b="1" dirty="0" smtClean="0"/>
              <a:t> al </a:t>
            </a:r>
            <a:r>
              <a:rPr lang="it-IT" sz="4400" b="1" dirty="0" err="1" smtClean="0"/>
              <a:t>Brics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429264"/>
          </a:xfrm>
        </p:spPr>
        <p:txBody>
          <a:bodyPr>
            <a:normAutofit/>
          </a:bodyPr>
          <a:lstStyle/>
          <a:p>
            <a:r>
              <a:rPr lang="it-IT" dirty="0" smtClean="0"/>
              <a:t>In questo primo quarto di secolo del nuovo millennio, il </a:t>
            </a:r>
            <a:r>
              <a:rPr lang="it-IT" b="1" dirty="0" err="1" smtClean="0"/>
              <a:t>Bric</a:t>
            </a:r>
            <a:r>
              <a:rPr lang="it-IT" dirty="0" smtClean="0"/>
              <a:t> ha subito un importante </a:t>
            </a:r>
            <a:r>
              <a:rPr lang="it-IT" b="1" dirty="0" smtClean="0"/>
              <a:t>processo evolutivo trasformandosi</a:t>
            </a:r>
            <a:r>
              <a:rPr lang="it-IT" dirty="0" smtClean="0"/>
              <a:t> gradualmente </a:t>
            </a:r>
            <a:r>
              <a:rPr lang="it-IT" b="1" dirty="0" smtClean="0"/>
              <a:t>da aggregato </a:t>
            </a:r>
            <a:r>
              <a:rPr lang="it-IT" b="1" dirty="0" err="1" smtClean="0"/>
              <a:t>geoeconomico</a:t>
            </a:r>
            <a:r>
              <a:rPr lang="it-IT" b="1" dirty="0" smtClean="0"/>
              <a:t> in soggetto geopolitico</a:t>
            </a:r>
            <a:r>
              <a:rPr lang="it-IT" dirty="0" smtClean="0"/>
              <a:t> </a:t>
            </a:r>
          </a:p>
          <a:p>
            <a:r>
              <a:rPr lang="it-IT" dirty="0" smtClean="0"/>
              <a:t>con l’assunzione di posizione comune sullo scenario internazionale per la prima volta nel </a:t>
            </a:r>
            <a:r>
              <a:rPr lang="it-IT" b="1" dirty="0" smtClean="0"/>
              <a:t>2011</a:t>
            </a:r>
            <a:r>
              <a:rPr lang="it-IT" dirty="0" smtClean="0"/>
              <a:t>, in occasione della </a:t>
            </a:r>
            <a:r>
              <a:rPr lang="it-IT" b="1" dirty="0" smtClean="0"/>
              <a:t>comune astensione </a:t>
            </a:r>
            <a:r>
              <a:rPr lang="it-IT" dirty="0" smtClean="0"/>
              <a:t>di Russia, Cina, India e Brasile in merito alla Risoluzione </a:t>
            </a:r>
            <a:r>
              <a:rPr lang="it-IT" b="1" dirty="0" smtClean="0"/>
              <a:t>n. 1710 </a:t>
            </a:r>
            <a:r>
              <a:rPr lang="it-IT" dirty="0" smtClean="0"/>
              <a:t>del Consiglio di Sicurezza Onu </a:t>
            </a:r>
            <a:r>
              <a:rPr lang="it-IT" b="1" dirty="0" smtClean="0"/>
              <a:t>sull’intervento militare in Libia</a:t>
            </a:r>
          </a:p>
          <a:p>
            <a:r>
              <a:rPr lang="it-IT" dirty="0" smtClean="0"/>
              <a:t>Nello stesso anno, inoltre, invitando la </a:t>
            </a:r>
            <a:r>
              <a:rPr lang="it-IT" b="1" dirty="0" smtClean="0"/>
              <a:t>Repubblica Sudafricana ad unirsi</a:t>
            </a:r>
            <a:r>
              <a:rPr lang="it-IT" dirty="0" smtClean="0"/>
              <a:t> al raggruppamento, viene assunta la più nota denominazione di </a:t>
            </a:r>
            <a:r>
              <a:rPr lang="it-IT" dirty="0" err="1" smtClean="0"/>
              <a:t>Brics</a:t>
            </a:r>
            <a:r>
              <a:rPr lang="it-IT" dirty="0" smtClean="0"/>
              <a:t>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785794"/>
            <a:ext cx="8043890" cy="571504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L’ingresso del Sudafrica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214974"/>
          </a:xfrm>
        </p:spPr>
        <p:txBody>
          <a:bodyPr>
            <a:normAutofit/>
          </a:bodyPr>
          <a:lstStyle/>
          <a:p>
            <a:r>
              <a:rPr lang="it-IT" dirty="0" smtClean="0"/>
              <a:t>L’ingresso della </a:t>
            </a:r>
            <a:r>
              <a:rPr lang="it-IT" b="1" dirty="0" smtClean="0"/>
              <a:t>Rep. Sudafricana nel 2011</a:t>
            </a:r>
            <a:r>
              <a:rPr lang="it-IT" dirty="0" smtClean="0"/>
              <a:t>, che pur essendo caratterizzato da minor rilevanza economica (espressa dal Pil totale), inferiore peso demografico e maggiori disparità interne rispetto agli altri (tab. </a:t>
            </a:r>
            <a:r>
              <a:rPr lang="it-IT" dirty="0" smtClean="0"/>
              <a:t>5), </a:t>
            </a:r>
            <a:r>
              <a:rPr lang="it-IT" dirty="0" smtClean="0"/>
              <a:t>venne </a:t>
            </a:r>
            <a:r>
              <a:rPr lang="it-IT" b="1" dirty="0" smtClean="0"/>
              <a:t>motivato con fattori di carattere</a:t>
            </a:r>
            <a:r>
              <a:rPr lang="it-IT" dirty="0" smtClean="0"/>
              <a:t>: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geografico</a:t>
            </a:r>
            <a:r>
              <a:rPr lang="it-IT" dirty="0" smtClean="0"/>
              <a:t>:</a:t>
            </a:r>
            <a:r>
              <a:rPr lang="it-IT" b="1" dirty="0" smtClean="0"/>
              <a:t> </a:t>
            </a:r>
            <a:r>
              <a:rPr lang="it-IT" dirty="0" smtClean="0"/>
              <a:t>fornire rappresentatività nel gruppo anche al continente africano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err="1" smtClean="0"/>
              <a:t>storico-simbolico</a:t>
            </a:r>
            <a:r>
              <a:rPr lang="it-IT" dirty="0" smtClean="0"/>
              <a:t>: per la pluridecennale lotta per l’abolizione dell’Apartheid, guidata da Nelson Mandela dal carcere, emblema mondiale delle aspirazioni emancipatrici, anticolonialiste e antirazziste dei popoli sottomessi.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4294967295"/>
          </p:nvPr>
        </p:nvGraphicFramePr>
        <p:xfrm>
          <a:off x="-1" y="285728"/>
          <a:ext cx="914400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402"/>
                <a:gridCol w="1377035"/>
                <a:gridCol w="1315136"/>
                <a:gridCol w="1392497"/>
                <a:gridCol w="1701941"/>
                <a:gridCol w="1639989"/>
              </a:tblGrid>
              <a:tr h="370840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Potenza, livello di sviluppo economico, popolazione (anno 2023) e  assetto politico-istituzionale (agosto 2024) dei membri </a:t>
                      </a:r>
                      <a:r>
                        <a:rPr kumimoji="0" lang="it-IT" sz="2400" b="1" kern="1200" dirty="0" err="1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Brics</a:t>
                      </a:r>
                      <a:r>
                        <a:rPr kumimoji="0" lang="it-IT" sz="24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800" b="1" kern="1200" dirty="0" smtClean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Stato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Pil 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in mld $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Pil pro capite </a:t>
                      </a: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in $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Popolazione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 in mln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Struttura istituzionale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Presidente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Partito politico e orientamento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it-IT" sz="8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Repubblica </a:t>
                      </a: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Popolare Cinese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17.662 </a:t>
                      </a:r>
                      <a:endParaRPr lang="it-IT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2°)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12.510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1.430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Stato unitario Rep. socialista parlamentare guidata dal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Pcc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Xi Jinping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Partito comunista cinese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Estrema sinistra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Repubblica dell'India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3.572 </a:t>
                      </a:r>
                      <a:endParaRPr lang="it-IT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5°)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2.500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1.410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Stato Federale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Rep. parlamentare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Narendra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Modi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Partito: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Bjp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Nazionalista indù Destra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Repubblica Federale del Brasile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2.174 </a:t>
                      </a:r>
                      <a:endParaRPr lang="it-IT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9°)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10.640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204,250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Stato Federale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Rep. presidenziale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Luis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Inacio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da </a:t>
                      </a: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Silva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Partito: PT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Socialdemocratico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latin typeface="Calibri"/>
                          <a:ea typeface="Calibri"/>
                          <a:cs typeface="Times New Roman"/>
                        </a:rPr>
                        <a:t>Federazione russa</a:t>
                      </a: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1.997 </a:t>
                      </a:r>
                      <a:endParaRPr lang="it-IT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11°)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13.650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164,330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Stato Federale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Rep. semi presidenziale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Vladimir Putin Partito: Russia Unita  Destra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Repubblica Sudafricana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377,68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6.140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61,530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Stato Federale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Rep.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parlamentare mista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Cyrille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Ramaphosa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Partito: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Anc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Progressista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115328" cy="785818"/>
          </a:xfrm>
        </p:spPr>
        <p:txBody>
          <a:bodyPr>
            <a:normAutofit/>
          </a:bodyPr>
          <a:lstStyle/>
          <a:p>
            <a:r>
              <a:rPr lang="it-IT" sz="4400" b="1" dirty="0" smtClean="0"/>
              <a:t>I passi avanti del </a:t>
            </a:r>
            <a:r>
              <a:rPr lang="it-IT" sz="4400" b="1" dirty="0" err="1" smtClean="0"/>
              <a:t>Brics</a:t>
            </a:r>
            <a:r>
              <a:rPr lang="it-IT" sz="4400" b="1" dirty="0" smtClean="0"/>
              <a:t> 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643578"/>
          </a:xfrm>
        </p:spPr>
        <p:txBody>
          <a:bodyPr>
            <a:normAutofit/>
          </a:bodyPr>
          <a:lstStyle/>
          <a:p>
            <a:r>
              <a:rPr lang="it-IT" b="1" dirty="0" smtClean="0"/>
              <a:t>Partendo da queste significative basi comuni</a:t>
            </a:r>
            <a:r>
              <a:rPr lang="it-IT" dirty="0" smtClean="0"/>
              <a:t>, nel decennio successivo, il gruppo dei </a:t>
            </a:r>
            <a:r>
              <a:rPr lang="it-IT" b="1" dirty="0" err="1" smtClean="0"/>
              <a:t>Brics</a:t>
            </a:r>
            <a:r>
              <a:rPr lang="it-IT" dirty="0" smtClean="0"/>
              <a:t> pur rimanendo un vertice auto-convocato, vale a dire al pari del G7 un soggetto informale non dotato di statuto, </a:t>
            </a:r>
            <a:r>
              <a:rPr lang="it-IT" b="1" dirty="0" smtClean="0"/>
              <a:t>ha compiuto significativi </a:t>
            </a:r>
            <a:r>
              <a:rPr lang="it-IT" dirty="0" smtClean="0"/>
              <a:t>passi verso: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l’integrazione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il </a:t>
            </a:r>
            <a:r>
              <a:rPr lang="it-IT" b="1" dirty="0" smtClean="0"/>
              <a:t>coordinamento interstatale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la </a:t>
            </a:r>
            <a:r>
              <a:rPr lang="it-IT" b="1" dirty="0" smtClean="0"/>
              <a:t>realizzazione di istituzioni finanziarie </a:t>
            </a:r>
            <a:r>
              <a:rPr lang="it-IT" dirty="0" smtClean="0"/>
              <a:t>alternative a quelle di </a:t>
            </a:r>
            <a:r>
              <a:rPr lang="it-IT" dirty="0" err="1" smtClean="0"/>
              <a:t>Bretton</a:t>
            </a:r>
            <a:r>
              <a:rPr lang="it-IT" dirty="0" smtClean="0"/>
              <a:t> Woods: </a:t>
            </a:r>
            <a:r>
              <a:rPr lang="it-IT" b="1" dirty="0" smtClean="0"/>
              <a:t>Nuova Banca di Sviluppo</a:t>
            </a:r>
            <a:r>
              <a:rPr lang="it-IT" dirty="0" smtClean="0"/>
              <a:t> (</a:t>
            </a:r>
            <a:r>
              <a:rPr lang="it-IT" dirty="0" err="1" smtClean="0"/>
              <a:t>Ndb</a:t>
            </a:r>
            <a:r>
              <a:rPr lang="it-IT" dirty="0" smtClean="0"/>
              <a:t>) e </a:t>
            </a:r>
            <a:r>
              <a:rPr lang="it-IT" b="1" dirty="0" smtClean="0"/>
              <a:t>Fondo di Riserva </a:t>
            </a:r>
            <a:r>
              <a:rPr lang="it-IT" dirty="0" smtClean="0"/>
              <a:t>(</a:t>
            </a:r>
            <a:r>
              <a:rPr lang="it-IT" dirty="0" err="1" smtClean="0"/>
              <a:t>Cra</a:t>
            </a:r>
            <a:r>
              <a:rPr lang="it-IT" dirty="0" smtClean="0"/>
              <a:t>)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creato </a:t>
            </a:r>
            <a:r>
              <a:rPr lang="it-IT" b="1" dirty="0" smtClean="0"/>
              <a:t>progetti infrastrutturali comuni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intensificato le relazioni commerciali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15370" cy="571504"/>
          </a:xfrm>
        </p:spPr>
        <p:txBody>
          <a:bodyPr>
            <a:noAutofit/>
          </a:bodyPr>
          <a:lstStyle/>
          <a:p>
            <a:r>
              <a:rPr lang="it-IT" sz="4000" b="1" dirty="0" smtClean="0"/>
              <a:t>La frattura </a:t>
            </a:r>
            <a:r>
              <a:rPr lang="it-IT" sz="4000" b="1" dirty="0" err="1" smtClean="0"/>
              <a:t>geoeconomica</a:t>
            </a:r>
            <a:r>
              <a:rPr lang="it-IT" sz="4000" b="1" dirty="0" smtClean="0"/>
              <a:t> e geopolitica</a:t>
            </a:r>
            <a:r>
              <a:rPr lang="it-IT" sz="4000" dirty="0" smtClean="0"/>
              <a:t> 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/>
              <a:t>L’intensificazione della </a:t>
            </a:r>
            <a:r>
              <a:rPr lang="it-IT" b="1" dirty="0" smtClean="0"/>
              <a:t>politica sanzionatoria </a:t>
            </a:r>
            <a:r>
              <a:rPr lang="it-IT" dirty="0" smtClean="0"/>
              <a:t>da parte degli Usa degli ultimi anni, in particolare contro Russia, Siria, Iran, Venezuela e Cuba</a:t>
            </a:r>
          </a:p>
          <a:p>
            <a:pPr>
              <a:buFont typeface="Wingdings" pitchFamily="2" charset="2"/>
              <a:buChar char="Ø"/>
            </a:pPr>
            <a:r>
              <a:rPr lang="it-IT" b="1" dirty="0" smtClean="0"/>
              <a:t>la guerra dei dazi </a:t>
            </a:r>
            <a:r>
              <a:rPr lang="it-IT" dirty="0" smtClean="0"/>
              <a:t>contro la Cina </a:t>
            </a:r>
          </a:p>
          <a:p>
            <a:r>
              <a:rPr lang="it-IT" dirty="0" smtClean="0"/>
              <a:t>hanno finito per creare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una frattura </a:t>
            </a:r>
            <a:r>
              <a:rPr lang="it-IT" b="1" dirty="0" err="1" smtClean="0"/>
              <a:t>geoeconomica</a:t>
            </a:r>
            <a:r>
              <a:rPr lang="it-IT" b="1" dirty="0" smtClean="0"/>
              <a:t> e geopolitica</a:t>
            </a:r>
            <a:r>
              <a:rPr lang="it-IT" dirty="0" smtClean="0"/>
              <a:t> a livello globale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impresso un significativo input </a:t>
            </a:r>
          </a:p>
          <a:p>
            <a:pPr>
              <a:buFont typeface="Wingdings" pitchFamily="2" charset="2"/>
              <a:buChar char="§"/>
            </a:pPr>
            <a:r>
              <a:rPr lang="it-IT" b="1" dirty="0" smtClean="0"/>
              <a:t>sia al processo di integrazione fra i paesi </a:t>
            </a:r>
            <a:r>
              <a:rPr lang="it-IT" b="1" dirty="0" err="1" smtClean="0"/>
              <a:t>Brics</a:t>
            </a:r>
            <a:r>
              <a:rPr lang="it-IT" dirty="0" smtClean="0"/>
              <a:t>, soprattutto economico, commerciale e monetario 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sia </a:t>
            </a:r>
            <a:r>
              <a:rPr lang="it-IT" b="1" dirty="0" smtClean="0"/>
              <a:t>attirando l’attenzione di una variegata gamma di paesi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704088"/>
            <a:ext cx="8043890" cy="938962"/>
          </a:xfrm>
        </p:spPr>
        <p:txBody>
          <a:bodyPr>
            <a:normAutofit fontScale="90000"/>
          </a:bodyPr>
          <a:lstStyle/>
          <a:p>
            <a:r>
              <a:rPr lang="it-IT" sz="4400" b="1" dirty="0" smtClean="0"/>
              <a:t>La frattura: vento in poppa per i </a:t>
            </a:r>
            <a:r>
              <a:rPr lang="it-IT" sz="4400" b="1" dirty="0" err="1" smtClean="0"/>
              <a:t>Brics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467236"/>
          </a:xfrm>
        </p:spPr>
        <p:txBody>
          <a:bodyPr/>
          <a:lstStyle/>
          <a:p>
            <a:r>
              <a:rPr lang="it-IT" b="1" dirty="0" smtClean="0"/>
              <a:t>Da inizio 2022</a:t>
            </a:r>
            <a:r>
              <a:rPr lang="it-IT" dirty="0" smtClean="0"/>
              <a:t>, con: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le </a:t>
            </a:r>
            <a:r>
              <a:rPr lang="it-IT" b="1" dirty="0" smtClean="0"/>
              <a:t>varie tranche di sanzioni</a:t>
            </a:r>
            <a:r>
              <a:rPr lang="it-IT" dirty="0" smtClean="0"/>
              <a:t> contro la Russia (la prima il 23 febbraio)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l’escalation del conflitto in Ucraina </a:t>
            </a:r>
            <a:r>
              <a:rPr lang="it-IT" dirty="0" smtClean="0"/>
              <a:t>(il 24 febbraio)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il </a:t>
            </a:r>
            <a:r>
              <a:rPr lang="it-IT" b="1" dirty="0" smtClean="0"/>
              <a:t>piano</a:t>
            </a:r>
            <a:r>
              <a:rPr lang="it-IT" dirty="0" smtClean="0"/>
              <a:t> comunitario </a:t>
            </a:r>
            <a:r>
              <a:rPr lang="it-IT" b="1" dirty="0" err="1" smtClean="0"/>
              <a:t>REPowerEu</a:t>
            </a:r>
            <a:r>
              <a:rPr lang="it-IT" dirty="0" smtClean="0"/>
              <a:t> (18 maggio) </a:t>
            </a:r>
          </a:p>
          <a:p>
            <a:r>
              <a:rPr lang="it-IT" b="1" dirty="0" smtClean="0"/>
              <a:t>i due processi in atto</a:t>
            </a:r>
            <a:r>
              <a:rPr lang="it-IT" dirty="0" smtClean="0"/>
              <a:t>, di </a:t>
            </a:r>
            <a:r>
              <a:rPr lang="it-IT" b="1" dirty="0" smtClean="0"/>
              <a:t>integrazione</a:t>
            </a:r>
            <a:r>
              <a:rPr lang="it-IT" dirty="0" smtClean="0"/>
              <a:t> e di </a:t>
            </a:r>
            <a:r>
              <a:rPr lang="it-IT" b="1" dirty="0" smtClean="0"/>
              <a:t>ampliamento</a:t>
            </a:r>
            <a:r>
              <a:rPr lang="it-IT" dirty="0" smtClean="0"/>
              <a:t>, hanno registrato una </a:t>
            </a:r>
            <a:r>
              <a:rPr lang="it-IT" b="1" dirty="0" smtClean="0"/>
              <a:t>decisa accelerazione</a:t>
            </a:r>
            <a:r>
              <a:rPr lang="it-IT" dirty="0" smtClean="0"/>
              <a:t>, </a:t>
            </a:r>
            <a:r>
              <a:rPr lang="it-IT" b="1" dirty="0" smtClean="0"/>
              <a:t>portando al primo importante ampliamento</a:t>
            </a:r>
            <a:r>
              <a:rPr lang="it-IT" dirty="0" smtClean="0"/>
              <a:t> del raggruppamento delle potenze emergenti a livello mondiale </a:t>
            </a:r>
            <a:r>
              <a:rPr lang="it-IT" b="1" dirty="0" smtClean="0"/>
              <a:t>del 1 gennaio 2024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704088"/>
            <a:ext cx="8115328" cy="724648"/>
          </a:xfrm>
        </p:spPr>
        <p:txBody>
          <a:bodyPr>
            <a:noAutofit/>
          </a:bodyPr>
          <a:lstStyle/>
          <a:p>
            <a:r>
              <a:rPr lang="it-IT" sz="4400" b="1" dirty="0" smtClean="0"/>
              <a:t>L’ampliamento del 1 gennaio 2024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214974"/>
          </a:xfrm>
        </p:spPr>
        <p:txBody>
          <a:bodyPr>
            <a:normAutofit/>
          </a:bodyPr>
          <a:lstStyle/>
          <a:p>
            <a:r>
              <a:rPr lang="it-IT" dirty="0" smtClean="0"/>
              <a:t>In quella data </a:t>
            </a:r>
            <a:r>
              <a:rPr lang="it-IT" b="1" dirty="0" smtClean="0"/>
              <a:t>sono stati ammessi alcuni paesi alquanto eterogenei</a:t>
            </a:r>
            <a:r>
              <a:rPr lang="it-IT" dirty="0" smtClean="0"/>
              <a:t> per consistenza demografica, livello di sviluppo, potenza economica, caratteristiche della struttura produttiva, nonché ruolo e orientamento geopolitico, quali </a:t>
            </a:r>
            <a:r>
              <a:rPr lang="it-IT" b="1" dirty="0" smtClean="0"/>
              <a:t>Iran</a:t>
            </a:r>
            <a:r>
              <a:rPr lang="it-IT" dirty="0" smtClean="0"/>
              <a:t>, </a:t>
            </a:r>
            <a:r>
              <a:rPr lang="it-IT" b="1" dirty="0" smtClean="0"/>
              <a:t>Emirati Arabi Uniti</a:t>
            </a:r>
            <a:r>
              <a:rPr lang="it-IT" dirty="0" smtClean="0"/>
              <a:t>, </a:t>
            </a:r>
            <a:r>
              <a:rPr lang="it-IT" b="1" dirty="0" smtClean="0"/>
              <a:t>Egitto</a:t>
            </a:r>
            <a:r>
              <a:rPr lang="it-IT" dirty="0" smtClean="0"/>
              <a:t> ed </a:t>
            </a:r>
            <a:r>
              <a:rPr lang="it-IT" b="1" dirty="0" smtClean="0"/>
              <a:t>Etiopia</a:t>
            </a:r>
            <a:r>
              <a:rPr lang="it-IT" dirty="0" smtClean="0"/>
              <a:t> (tab. </a:t>
            </a:r>
            <a:r>
              <a:rPr lang="it-IT" dirty="0" smtClean="0"/>
              <a:t>6), </a:t>
            </a:r>
            <a:r>
              <a:rPr lang="it-IT" dirty="0" smtClean="0"/>
              <a:t>dando origine al nuovo acronimo di </a:t>
            </a:r>
            <a:r>
              <a:rPr lang="it-IT" b="1" dirty="0" err="1" smtClean="0"/>
              <a:t>Brics+</a:t>
            </a:r>
            <a:r>
              <a:rPr lang="it-IT" b="1" dirty="0" smtClean="0"/>
              <a:t> </a:t>
            </a:r>
          </a:p>
          <a:p>
            <a:r>
              <a:rPr lang="it-IT" dirty="0" smtClean="0"/>
              <a:t>Con </a:t>
            </a:r>
            <a:r>
              <a:rPr lang="it-IT" b="1" dirty="0" smtClean="0"/>
              <a:t>l'Arabia Saudita </a:t>
            </a:r>
            <a:r>
              <a:rPr lang="it-IT" dirty="0" smtClean="0"/>
              <a:t>che, pur essendone stata accettata la domanda, ad oggi non ha ancora provveduto a formalizzare l’ingresso ufficiale </a:t>
            </a:r>
          </a:p>
          <a:p>
            <a:r>
              <a:rPr lang="it-IT" dirty="0" smtClean="0"/>
              <a:t>Questione in sospeso che nemmeno recente vertice dei </a:t>
            </a:r>
            <a:r>
              <a:rPr lang="it-IT" dirty="0" err="1" smtClean="0"/>
              <a:t>Brics</a:t>
            </a:r>
            <a:r>
              <a:rPr lang="it-IT" dirty="0" smtClean="0"/>
              <a:t> di Kazan in Russia ha trovato risoluzione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4294967295"/>
          </p:nvPr>
        </p:nvGraphicFramePr>
        <p:xfrm>
          <a:off x="0" y="-142900"/>
          <a:ext cx="9150667" cy="700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301738"/>
                <a:gridCol w="1103320"/>
                <a:gridCol w="93980"/>
                <a:gridCol w="1031882"/>
                <a:gridCol w="1587511"/>
                <a:gridCol w="2508236"/>
              </a:tblGrid>
              <a:tr h="700434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>
                          <a:latin typeface="Calibri"/>
                          <a:ea typeface="Calibri"/>
                          <a:cs typeface="Times New Roman"/>
                        </a:rPr>
                        <a:t>Potenza, livello di sviluppo economico, popolazione e assetto politico-istituzionale</a:t>
                      </a:r>
                      <a:endParaRPr lang="it-IT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latin typeface="Calibri"/>
                          <a:ea typeface="Calibri"/>
                          <a:cs typeface="Times New Roman"/>
                        </a:rPr>
                        <a:t> Nuovi membri </a:t>
                      </a:r>
                      <a:r>
                        <a:rPr lang="it-IT" sz="2000" b="1" dirty="0" err="1">
                          <a:latin typeface="Calibri"/>
                          <a:ea typeface="Calibri"/>
                          <a:cs typeface="Times New Roman"/>
                        </a:rPr>
                        <a:t>Brics</a:t>
                      </a:r>
                      <a:r>
                        <a:rPr lang="it-IT" sz="2000" b="1" dirty="0">
                          <a:latin typeface="Calibri"/>
                          <a:ea typeface="Calibri"/>
                          <a:cs typeface="Times New Roman"/>
                        </a:rPr>
                        <a:t> anno 2023 </a:t>
                      </a:r>
                      <a:endParaRPr lang="it-I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84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Stato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Pil 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in miliardi di $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Pil </a:t>
                      </a: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pro capite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in $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Popolazione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in milioni 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Struttura </a:t>
                      </a: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istituzionale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Capo </a:t>
                      </a: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di stato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Partito politico e orientamento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06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Emirati Arabi Uniti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504,17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51.910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9,710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Stato Federale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Monarchia assoluta elettiva con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Primo Ministro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Mohammed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bin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Zayed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Al-Nayan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it-IT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Abu Dhabi)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Primo Ministro: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Mohammed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bin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Rashid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al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Maktun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(Dubai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/>
                </a:tc>
              </a:tr>
              <a:tr h="1298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Repubblica islamica dell'Iran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403,53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4.660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86,550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Stato teocratico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Repubblica islamica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presidenziale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Guida Suprema: 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Hayatollah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Alì Khamenei (conservatore)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Presidente: </a:t>
                      </a:r>
                      <a:endParaRPr lang="it-IT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latin typeface="Calibri"/>
                          <a:ea typeface="Calibri"/>
                          <a:cs typeface="Times New Roman"/>
                        </a:rPr>
                        <a:t>Masoud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Pezeshkyan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it-IT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riformista)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5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Repubblica Araba d'Egitto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393,91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3.730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105,670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Stato Federale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Rep. semi presidenziale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(dittatura de facto)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Presidente golpista dal 2013: </a:t>
                      </a:r>
                      <a:endParaRPr lang="it-IT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latin typeface="Calibri"/>
                          <a:ea typeface="Calibri"/>
                          <a:cs typeface="Times New Roman"/>
                        </a:rPr>
                        <a:t>Abdel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Fattah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al-Sisi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Primo Ministro: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Mostafa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Madbouly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99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latin typeface="Calibri"/>
                          <a:ea typeface="Calibri"/>
                          <a:cs typeface="Times New Roman"/>
                        </a:rPr>
                        <a:t>Repubblica </a:t>
                      </a: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Federale Democratica d'Etiopia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159,75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1.510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105,710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Stato Federale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Repubblica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parlamentare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Presidente: </a:t>
                      </a:r>
                      <a:endParaRPr lang="it-IT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latin typeface="Calibri"/>
                          <a:ea typeface="Calibri"/>
                          <a:cs typeface="Times New Roman"/>
                        </a:rPr>
                        <a:t>Sahle-Uork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Zeudé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(indipendente) </a:t>
                      </a:r>
                      <a:endParaRPr lang="it-IT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Primo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Ministro: </a:t>
                      </a:r>
                      <a:endParaRPr lang="it-IT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latin typeface="Calibri"/>
                          <a:ea typeface="Calibri"/>
                          <a:cs typeface="Times New Roman"/>
                        </a:rPr>
                        <a:t>Abiy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Ahmed Alì (centro)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626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Ingresso non ancora formalizzato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85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latin typeface="Calibri"/>
                          <a:ea typeface="Calibri"/>
                          <a:cs typeface="Times New Roman"/>
                        </a:rPr>
                        <a:t>Regno dell'Arabia Saudita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Calibri"/>
                          <a:ea typeface="Calibri"/>
                          <a:cs typeface="Times New Roman"/>
                        </a:rPr>
                        <a:t>1.070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32.530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32,820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Stato teocratico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Monarchia assoluta islamica priva di parlamento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Re: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Salman</a:t>
                      </a: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bin</a:t>
                      </a: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Abd</a:t>
                      </a: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al-Aziz</a:t>
                      </a: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 al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Saud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Primo Ministro e Principe ereditario: Mohammad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bin</a:t>
                      </a: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Salman</a:t>
                      </a:r>
                      <a:r>
                        <a:rPr lang="it-IT" sz="1200" dirty="0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 al </a:t>
                      </a:r>
                      <a:r>
                        <a:rPr lang="it-IT" sz="1200" dirty="0" err="1">
                          <a:solidFill>
                            <a:srgbClr val="202122"/>
                          </a:solidFill>
                          <a:latin typeface="Calibri"/>
                          <a:ea typeface="Calibri"/>
                          <a:cs typeface="Calibri"/>
                        </a:rPr>
                        <a:t>Saud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/>
              <a:t>La semplificazione della contrapposizione G7 - </a:t>
            </a:r>
            <a:r>
              <a:rPr lang="it-IT" sz="3600" b="1" dirty="0" err="1" smtClean="0"/>
              <a:t>Brics</a:t>
            </a:r>
            <a:r>
              <a:rPr lang="it-IT" sz="3600" b="1" dirty="0" smtClean="0"/>
              <a:t> a raffronto di potenza economica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714908"/>
          </a:xfrm>
        </p:spPr>
        <p:txBody>
          <a:bodyPr/>
          <a:lstStyle/>
          <a:p>
            <a:r>
              <a:rPr lang="it-IT" dirty="0" smtClean="0"/>
              <a:t>Recentemente sono usciti su vari siti e pubblicazioni cartacee una serie di articoli, per lo più di carattere giornalistico, che, alla luce dell'ampliamento del raggruppamento in questione, attuano </a:t>
            </a:r>
            <a:r>
              <a:rPr lang="it-IT" b="1" dirty="0" smtClean="0"/>
              <a:t>un approccio analitico allo scontro geopolitico in atto </a:t>
            </a:r>
            <a:r>
              <a:rPr lang="it-IT" dirty="0" smtClean="0"/>
              <a:t>a livello globale fra gli Stati Uniti e i suoi alleati/subalterni contro le potenze emergenti, che in un eccesso di semplificazione </a:t>
            </a:r>
            <a:r>
              <a:rPr lang="it-IT" b="1" dirty="0" smtClean="0"/>
              <a:t>è stato, talvolta, ridotto al confronto fra il G7 e i </a:t>
            </a:r>
            <a:r>
              <a:rPr lang="it-IT" b="1" dirty="0" err="1" smtClean="0"/>
              <a:t>Brics</a:t>
            </a:r>
            <a:r>
              <a:rPr lang="it-IT" dirty="0" smtClean="0"/>
              <a:t>, utilizzando come vedremo </a:t>
            </a:r>
            <a:r>
              <a:rPr lang="it-IT" b="1" dirty="0" smtClean="0"/>
              <a:t>metodologie e strumenti analitici </a:t>
            </a:r>
            <a:r>
              <a:rPr lang="it-IT" dirty="0" smtClean="0"/>
              <a:t>non sempre appropriati e funzionali.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704088"/>
            <a:ext cx="8115328" cy="724648"/>
          </a:xfrm>
        </p:spPr>
        <p:txBody>
          <a:bodyPr>
            <a:noAutofit/>
          </a:bodyPr>
          <a:lstStyle/>
          <a:p>
            <a:r>
              <a:rPr lang="it-IT" sz="4400" b="1" dirty="0" smtClean="0"/>
              <a:t>Gli elementi sottostanti lo scontro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329642" cy="5357826"/>
          </a:xfrm>
        </p:spPr>
        <p:txBody>
          <a:bodyPr>
            <a:normAutofit fontScale="92500"/>
          </a:bodyPr>
          <a:lstStyle/>
          <a:p>
            <a:r>
              <a:rPr lang="it-IT" b="1" dirty="0" smtClean="0"/>
              <a:t>La contrapposizione geopolitica in atto poggia sulle dinamiche </a:t>
            </a:r>
            <a:r>
              <a:rPr lang="it-IT" b="1" dirty="0" err="1" smtClean="0"/>
              <a:t>geoeconomiche</a:t>
            </a:r>
            <a:r>
              <a:rPr lang="it-IT" b="1" dirty="0" smtClean="0"/>
              <a:t> sottostanti </a:t>
            </a:r>
            <a:r>
              <a:rPr lang="it-IT" dirty="0" smtClean="0"/>
              <a:t>dalle quali si evince come </a:t>
            </a:r>
            <a:r>
              <a:rPr lang="it-IT" b="1" dirty="0" smtClean="0"/>
              <a:t>la traiettoria di crescita delle potenze emergenti</a:t>
            </a:r>
            <a:r>
              <a:rPr lang="it-IT" dirty="0" smtClean="0"/>
              <a:t>, per questioni fisiologiche legate alla fase di sviluppo, come aveva previsto </a:t>
            </a:r>
            <a:r>
              <a:rPr lang="it-IT" dirty="0" err="1" smtClean="0"/>
              <a:t>O'Neal</a:t>
            </a:r>
            <a:r>
              <a:rPr lang="it-IT" dirty="0" smtClean="0"/>
              <a:t>, sia stata da inizio millennio nettamente favorevole ai paesi del </a:t>
            </a:r>
            <a:r>
              <a:rPr lang="it-IT" dirty="0" err="1" smtClean="0"/>
              <a:t>Brics</a:t>
            </a:r>
            <a:endParaRPr lang="it-IT" dirty="0" smtClean="0"/>
          </a:p>
          <a:p>
            <a:r>
              <a:rPr lang="it-IT" dirty="0" smtClean="0"/>
              <a:t>In base ad un dossier del Sole 24ore+, </a:t>
            </a:r>
            <a:r>
              <a:rPr lang="it-IT" b="1" dirty="0" smtClean="0"/>
              <a:t>nel 2022</a:t>
            </a:r>
            <a:r>
              <a:rPr lang="it-IT" dirty="0" smtClean="0"/>
              <a:t>:</a:t>
            </a:r>
            <a:r>
              <a:rPr lang="it-IT" b="1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i paesi del </a:t>
            </a:r>
            <a:r>
              <a:rPr lang="it-IT" b="1" dirty="0" smtClean="0"/>
              <a:t>G7</a:t>
            </a:r>
            <a:r>
              <a:rPr lang="it-IT" dirty="0" smtClean="0"/>
              <a:t> rappresentavano circa </a:t>
            </a:r>
            <a:r>
              <a:rPr lang="it-IT" b="1" dirty="0" smtClean="0"/>
              <a:t>770 milioni di abitanti</a:t>
            </a:r>
            <a:r>
              <a:rPr lang="it-IT" dirty="0" smtClean="0"/>
              <a:t> e il </a:t>
            </a:r>
            <a:r>
              <a:rPr lang="it-IT" b="1" dirty="0" smtClean="0"/>
              <a:t>43% </a:t>
            </a:r>
            <a:r>
              <a:rPr lang="it-IT" dirty="0" smtClean="0"/>
              <a:t>del</a:t>
            </a:r>
            <a:r>
              <a:rPr lang="it-IT" b="1" dirty="0" smtClean="0"/>
              <a:t> prodotto lordo </a:t>
            </a:r>
            <a:r>
              <a:rPr lang="it-IT" dirty="0" smtClean="0"/>
              <a:t>mondiale (2012: 46%)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i </a:t>
            </a:r>
            <a:r>
              <a:rPr lang="it-IT" b="1" dirty="0" err="1" smtClean="0"/>
              <a:t>Brics</a:t>
            </a:r>
            <a:r>
              <a:rPr lang="it-IT" b="1" dirty="0" smtClean="0"/>
              <a:t> </a:t>
            </a:r>
            <a:r>
              <a:rPr lang="it-IT" dirty="0" smtClean="0"/>
              <a:t>assommavano circa </a:t>
            </a:r>
            <a:r>
              <a:rPr lang="it-IT" b="1" dirty="0" smtClean="0"/>
              <a:t>3,4 miliardi di persone </a:t>
            </a:r>
            <a:r>
              <a:rPr lang="it-IT" dirty="0" smtClean="0"/>
              <a:t>realizzando il </a:t>
            </a:r>
            <a:r>
              <a:rPr lang="it-IT" b="1" dirty="0" smtClean="0"/>
              <a:t>27% della ricchezza </a:t>
            </a:r>
            <a:r>
              <a:rPr lang="it-IT" dirty="0" smtClean="0"/>
              <a:t>annua prodotta a livello globale, </a:t>
            </a:r>
            <a:r>
              <a:rPr lang="it-IT" b="1" dirty="0" smtClean="0"/>
              <a:t>in netto aumento rispetto al 19,9% del 2012</a:t>
            </a:r>
            <a:r>
              <a:rPr lang="it-IT" dirty="0" smtClean="0"/>
              <a:t>, dopo l'ingresso della Repubblica Sudafricana (grafico 1).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Brics: benvenuti al Sud | ISPI"/>
          <p:cNvPicPr>
            <a:picLocks noGrp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0"/>
            <a:ext cx="6357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>
            <a:normAutofit/>
          </a:bodyPr>
          <a:lstStyle/>
          <a:p>
            <a:r>
              <a:rPr lang="it-IT" sz="4200" b="1" dirty="0" smtClean="0"/>
              <a:t>La compattezza dei paesi occidentali</a:t>
            </a:r>
            <a:endParaRPr lang="it-IT" sz="4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500702"/>
          </a:xfrm>
        </p:spPr>
        <p:txBody>
          <a:bodyPr>
            <a:normAutofit/>
          </a:bodyPr>
          <a:lstStyle/>
          <a:p>
            <a:r>
              <a:rPr lang="it-IT" dirty="0" smtClean="0"/>
              <a:t>Dobbiamo tener presente che i </a:t>
            </a:r>
            <a:r>
              <a:rPr lang="it-IT" b="1" dirty="0" smtClean="0"/>
              <a:t>paesi occidentali </a:t>
            </a:r>
            <a:r>
              <a:rPr lang="it-IT" dirty="0" smtClean="0"/>
              <a:t>evidenziano significativi </a:t>
            </a:r>
            <a:r>
              <a:rPr lang="it-IT" b="1" dirty="0" smtClean="0"/>
              <a:t>aspetti comuni</a:t>
            </a:r>
            <a:r>
              <a:rPr lang="it-IT" dirty="0" smtClean="0"/>
              <a:t>, quali: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la </a:t>
            </a:r>
            <a:r>
              <a:rPr lang="it-IT" b="1" dirty="0" smtClean="0"/>
              <a:t>democrazia</a:t>
            </a:r>
            <a:r>
              <a:rPr lang="it-IT" dirty="0" smtClean="0"/>
              <a:t> cosiddetta liberale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il </a:t>
            </a:r>
            <a:r>
              <a:rPr lang="it-IT" b="1" dirty="0" smtClean="0"/>
              <a:t>sistema capitalistico </a:t>
            </a:r>
            <a:r>
              <a:rPr lang="it-IT" dirty="0" smtClean="0"/>
              <a:t>in versione liberista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economie e sistemi finanziari integrati</a:t>
            </a:r>
            <a:r>
              <a:rPr lang="it-IT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un percorso storico condiviso </a:t>
            </a:r>
            <a:r>
              <a:rPr lang="it-IT" dirty="0" smtClean="0"/>
              <a:t>almeno dal secondo Dopoguerra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consolidate relazioni internazionali</a:t>
            </a:r>
            <a:r>
              <a:rPr lang="it-IT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una stringente </a:t>
            </a:r>
            <a:r>
              <a:rPr lang="it-IT" b="1" dirty="0" smtClean="0"/>
              <a:t>alleanza politico-militare </a:t>
            </a:r>
            <a:r>
              <a:rPr lang="it-IT" dirty="0" smtClean="0"/>
              <a:t>(la Nato, ora nella versione globale)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una </a:t>
            </a:r>
            <a:r>
              <a:rPr lang="it-IT" b="1" dirty="0" smtClean="0"/>
              <a:t>postura geopolitica unitaria</a:t>
            </a:r>
            <a:r>
              <a:rPr lang="it-IT" dirty="0" smtClean="0"/>
              <a:t> sotto l'indiscussa leadership statunitense.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704088"/>
            <a:ext cx="8043890" cy="938962"/>
          </a:xfrm>
        </p:spPr>
        <p:txBody>
          <a:bodyPr>
            <a:normAutofit/>
          </a:bodyPr>
          <a:lstStyle/>
          <a:p>
            <a:r>
              <a:rPr lang="it-IT" sz="4400" b="1" dirty="0" smtClean="0"/>
              <a:t>L’eterogeneità dei </a:t>
            </a:r>
            <a:r>
              <a:rPr lang="it-IT" sz="4400" b="1" dirty="0" err="1" smtClean="0"/>
              <a:t>Brics</a:t>
            </a:r>
            <a:r>
              <a:rPr lang="it-IT" sz="4400" b="1" dirty="0" smtClean="0"/>
              <a:t> – </a:t>
            </a:r>
            <a:r>
              <a:rPr lang="it-IT" sz="4400" b="1" dirty="0" err="1" smtClean="0"/>
              <a:t>Brics+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85778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Per i paesi fondatori del </a:t>
            </a:r>
            <a:r>
              <a:rPr lang="it-IT" dirty="0" err="1" smtClean="0"/>
              <a:t>Brics</a:t>
            </a:r>
            <a:r>
              <a:rPr lang="it-IT" dirty="0" smtClean="0"/>
              <a:t>, </a:t>
            </a:r>
            <a:r>
              <a:rPr lang="it-IT" b="1" dirty="0" smtClean="0"/>
              <a:t>la situazione si presenta alquanto eterogenea</a:t>
            </a:r>
            <a:r>
              <a:rPr lang="it-IT" dirty="0" smtClean="0"/>
              <a:t>, salvo la comune rapida ascesa economica e la condivisione, ad eccezione della Russia, dell'appartenenza al Sud economico e un passato più o meno recente di subordinazione coloniale e/o neocoloniale </a:t>
            </a:r>
          </a:p>
          <a:p>
            <a:r>
              <a:rPr lang="it-IT" b="1" dirty="0" smtClean="0"/>
              <a:t>Eterogeneità sul cui superamento il blocco del </a:t>
            </a:r>
            <a:r>
              <a:rPr lang="it-IT" b="1" dirty="0" err="1" smtClean="0"/>
              <a:t>Brics</a:t>
            </a:r>
            <a:r>
              <a:rPr lang="it-IT" b="1" dirty="0" smtClean="0"/>
              <a:t> sta da tempo lavorando </a:t>
            </a:r>
            <a:r>
              <a:rPr lang="it-IT" dirty="0" smtClean="0"/>
              <a:t>con risultati incoraggianti </a:t>
            </a:r>
            <a:r>
              <a:rPr lang="it-IT" b="1" dirty="0" smtClean="0"/>
              <a:t>ma che, con il recente ampliamento</a:t>
            </a:r>
            <a:r>
              <a:rPr lang="it-IT" dirty="0" smtClean="0"/>
              <a:t>, viste anche le caratteristiche dei nuovi membri, </a:t>
            </a:r>
            <a:r>
              <a:rPr lang="it-IT" b="1" dirty="0" smtClean="0"/>
              <a:t>ha indubbiamente assunto più rilevanti dimensioni e innalzato il livello di complessità</a:t>
            </a:r>
            <a:r>
              <a:rPr lang="it-IT" dirty="0" smtClean="0"/>
              <a:t> all'opera di creazione di un organismo </a:t>
            </a:r>
            <a:r>
              <a:rPr lang="it-IT" dirty="0" err="1" smtClean="0"/>
              <a:t>geopoliticamente</a:t>
            </a:r>
            <a:r>
              <a:rPr lang="it-IT" dirty="0" smtClean="0"/>
              <a:t> compatto.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472518" cy="1000132"/>
          </a:xfrm>
        </p:spPr>
        <p:txBody>
          <a:bodyPr>
            <a:normAutofit/>
          </a:bodyPr>
          <a:lstStyle/>
          <a:p>
            <a:r>
              <a:rPr lang="it-IT" sz="4000" b="1" dirty="0" smtClean="0"/>
              <a:t>Fmi: anche nel 2024 crescita a 2 velocità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929198"/>
          </a:xfrm>
        </p:spPr>
        <p:txBody>
          <a:bodyPr>
            <a:normAutofit/>
          </a:bodyPr>
          <a:lstStyle/>
          <a:p>
            <a:r>
              <a:rPr lang="it-IT" b="1" dirty="0" smtClean="0"/>
              <a:t>Le differenti traiettorie di crescita fra le economie mature occidentali e quelle emergenti</a:t>
            </a:r>
            <a:r>
              <a:rPr lang="it-IT" dirty="0" smtClean="0"/>
              <a:t> in fase di sviluppo, per ovvi motivi, sono destinate a mantenersi anche nei prossimi lustri, come ci confermano, anche per la fase contingente, le previsioni per il 2024 dell'</a:t>
            </a:r>
            <a:r>
              <a:rPr lang="it-IT" dirty="0" err="1" smtClean="0"/>
              <a:t>Economic</a:t>
            </a:r>
            <a:r>
              <a:rPr lang="it-IT" dirty="0" smtClean="0"/>
              <a:t> Outlook del Fmi dell'aprile scorso (</a:t>
            </a:r>
            <a:r>
              <a:rPr lang="it-IT" dirty="0" err="1" smtClean="0"/>
              <a:t>infografica</a:t>
            </a:r>
            <a:r>
              <a:rPr lang="it-IT" dirty="0" smtClean="0"/>
              <a:t> 1)</a:t>
            </a:r>
          </a:p>
          <a:p>
            <a:r>
              <a:rPr lang="it-IT" b="1" dirty="0" smtClean="0"/>
              <a:t>Determinando nel medio periodo un riequilibrio fra i due raggruppamenti</a:t>
            </a:r>
            <a:r>
              <a:rPr lang="it-IT" dirty="0" smtClean="0"/>
              <a:t>, con la prospettiva ultima di un futuro </a:t>
            </a:r>
            <a:r>
              <a:rPr lang="it-IT" b="1" dirty="0" smtClean="0"/>
              <a:t>sorpasso</a:t>
            </a:r>
            <a:r>
              <a:rPr lang="it-IT" dirty="0" smtClean="0"/>
              <a:t> da parte dei </a:t>
            </a:r>
            <a:r>
              <a:rPr lang="it-IT" dirty="0" err="1" smtClean="0"/>
              <a:t>Brics+</a:t>
            </a:r>
            <a:r>
              <a:rPr lang="it-IT" dirty="0" smtClean="0"/>
              <a:t>, anche sulla scorta di ulteriori probabili ampliamenti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C:\Users\ANDREA~1\AppData\Local\Temp\-5899850103701751186_12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-142900"/>
            <a:ext cx="5500726" cy="70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115328" cy="642942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L’approccio analitico inadeguato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429288"/>
          </a:xfrm>
        </p:spPr>
        <p:txBody>
          <a:bodyPr>
            <a:normAutofit/>
          </a:bodyPr>
          <a:lstStyle/>
          <a:p>
            <a:r>
              <a:rPr lang="it-IT" dirty="0" smtClean="0"/>
              <a:t>Occorre specificare </a:t>
            </a:r>
            <a:r>
              <a:rPr lang="it-IT" b="1" dirty="0" smtClean="0"/>
              <a:t>che ridurre la potenza geopolitica ed i rapporti di forza dei due raggruppamenti ad una mera sommatoria della ricchezza economica </a:t>
            </a:r>
            <a:r>
              <a:rPr lang="it-IT" dirty="0" smtClean="0"/>
              <a:t>prodotta annualmente dai paesi membri </a:t>
            </a:r>
            <a:r>
              <a:rPr lang="it-IT" b="1" dirty="0" smtClean="0"/>
              <a:t>potrebbe risultare fuorviante</a:t>
            </a:r>
          </a:p>
          <a:p>
            <a:r>
              <a:rPr lang="it-IT" b="1" dirty="0" smtClean="0"/>
              <a:t>E del tutto improprio </a:t>
            </a:r>
            <a:r>
              <a:rPr lang="it-IT" dirty="0" smtClean="0"/>
              <a:t>da un punto di vista analitico risulta </a:t>
            </a:r>
            <a:r>
              <a:rPr lang="it-IT" b="1" dirty="0" smtClean="0"/>
              <a:t>l’utilizzo del </a:t>
            </a:r>
            <a:r>
              <a:rPr lang="it-IT" b="1" dirty="0" err="1" smtClean="0"/>
              <a:t>Pil-PPA</a:t>
            </a:r>
            <a:r>
              <a:rPr lang="it-IT" b="1" dirty="0" smtClean="0"/>
              <a:t> </a:t>
            </a:r>
            <a:r>
              <a:rPr lang="it-IT" dirty="0" smtClean="0"/>
              <a:t>per confrontare la potenza economica degli stati</a:t>
            </a:r>
            <a:endParaRPr lang="it-IT" dirty="0" smtClean="0"/>
          </a:p>
          <a:p>
            <a:r>
              <a:rPr lang="it-IT" dirty="0" smtClean="0"/>
              <a:t>Sussistono invece </a:t>
            </a:r>
            <a:r>
              <a:rPr lang="it-IT" b="1" dirty="0" smtClean="0"/>
              <a:t>molteplici fattori da prendere in considerazione</a:t>
            </a:r>
            <a:r>
              <a:rPr lang="it-IT" dirty="0" smtClean="0"/>
              <a:t>, nel contesto di una situazione dinamica e complessa come lo scacchiere internazionale attuale, </a:t>
            </a:r>
            <a:r>
              <a:rPr lang="it-IT" b="1" dirty="0" smtClean="0"/>
              <a:t>per poter definire la potenza geopolitica</a:t>
            </a:r>
            <a:r>
              <a:rPr lang="it-IT" dirty="0" smtClean="0"/>
              <a:t> di un raggruppamento di stati.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8086724" cy="785818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A cosa serve la PPA?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6000768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L'aggiustamento della PPA </a:t>
            </a:r>
            <a:r>
              <a:rPr lang="it-IT" dirty="0" smtClean="0"/>
              <a:t>(Parità di Potere d’Acquisto) viene </a:t>
            </a:r>
            <a:r>
              <a:rPr lang="it-IT" dirty="0" smtClean="0"/>
              <a:t>utilizzato per </a:t>
            </a:r>
            <a:r>
              <a:rPr lang="it-IT" b="1" dirty="0" smtClean="0"/>
              <a:t>confrontare la variazione </a:t>
            </a:r>
            <a:r>
              <a:rPr lang="it-IT" dirty="0" smtClean="0"/>
              <a:t>trasversale </a:t>
            </a:r>
            <a:r>
              <a:rPr lang="it-IT" b="1" dirty="0" smtClean="0"/>
              <a:t>nella qualità della vita</a:t>
            </a:r>
            <a:r>
              <a:rPr lang="it-IT" dirty="0" smtClean="0"/>
              <a:t>. Per farlo, è necessario costruire un indice dei prezzi basato su un paniere di beni. Quindi, viene generato un rapporto dei </a:t>
            </a:r>
            <a:r>
              <a:rPr lang="it-IT" dirty="0" smtClean="0"/>
              <a:t>prezzi</a:t>
            </a:r>
          </a:p>
          <a:p>
            <a:r>
              <a:rPr lang="it-IT" dirty="0" smtClean="0"/>
              <a:t>Qual </a:t>
            </a:r>
            <a:r>
              <a:rPr lang="it-IT" dirty="0" smtClean="0"/>
              <a:t>è il problema con questo? Il paniere di beni non è necessariamente rappresentativo di una singola economia, ma è rappresentativo di "tutte le economie</a:t>
            </a:r>
            <a:r>
              <a:rPr lang="it-IT" dirty="0" smtClean="0"/>
              <a:t>" </a:t>
            </a:r>
          </a:p>
          <a:p>
            <a:r>
              <a:rPr lang="it-IT" dirty="0" smtClean="0"/>
              <a:t>Supponiamo </a:t>
            </a:r>
            <a:r>
              <a:rPr lang="it-IT" dirty="0" smtClean="0"/>
              <a:t>che i giapponesi consumino più riso degli </a:t>
            </a:r>
            <a:r>
              <a:rPr lang="it-IT" dirty="0" smtClean="0"/>
              <a:t>statunitensi e </a:t>
            </a:r>
            <a:r>
              <a:rPr lang="it-IT" dirty="0" smtClean="0"/>
              <a:t>che si costruisca un "paniere di beni" rappresentativo per confrontare i prezzi giapponesi </a:t>
            </a:r>
            <a:r>
              <a:rPr lang="it-IT" dirty="0" smtClean="0"/>
              <a:t>e Usa</a:t>
            </a:r>
          </a:p>
          <a:p>
            <a:r>
              <a:rPr lang="it-IT" dirty="0" smtClean="0"/>
              <a:t>I</a:t>
            </a:r>
            <a:r>
              <a:rPr lang="it-IT" dirty="0" smtClean="0"/>
              <a:t>l </a:t>
            </a:r>
            <a:r>
              <a:rPr lang="it-IT" dirty="0" smtClean="0"/>
              <a:t>paniere che si costruisce </a:t>
            </a:r>
            <a:r>
              <a:rPr lang="it-IT" dirty="0" smtClean="0"/>
              <a:t>“pesa” </a:t>
            </a:r>
            <a:r>
              <a:rPr lang="it-IT" dirty="0" smtClean="0"/>
              <a:t>il riso da qualche parte tra il consumo giapponese e </a:t>
            </a:r>
            <a:r>
              <a:rPr lang="it-IT" dirty="0" smtClean="0"/>
              <a:t>quello Usa. </a:t>
            </a:r>
            <a:r>
              <a:rPr lang="it-IT" dirty="0" smtClean="0"/>
              <a:t>Non è realmente rappresentativo né </a:t>
            </a:r>
            <a:r>
              <a:rPr lang="it-IT" dirty="0" smtClean="0"/>
              <a:t>degli Usa </a:t>
            </a:r>
            <a:r>
              <a:rPr lang="it-IT" dirty="0" smtClean="0"/>
              <a:t>né del Giappone in sé, ma è rappresentativo di </a:t>
            </a:r>
            <a:r>
              <a:rPr lang="it-IT" dirty="0" smtClean="0"/>
              <a:t>un ipotetico </a:t>
            </a:r>
            <a:r>
              <a:rPr lang="it-IT" dirty="0" smtClean="0"/>
              <a:t>consumatore </a:t>
            </a:r>
            <a:r>
              <a:rPr lang="it-IT" dirty="0" smtClean="0"/>
              <a:t>medio</a:t>
            </a:r>
            <a:endParaRPr lang="it-IT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20" y="704088"/>
            <a:ext cx="8715436" cy="581772"/>
          </a:xfrm>
        </p:spPr>
        <p:txBody>
          <a:bodyPr>
            <a:noAutofit/>
          </a:bodyPr>
          <a:lstStyle/>
          <a:p>
            <a:r>
              <a:rPr lang="it-IT" sz="3100" b="1" dirty="0" smtClean="0"/>
              <a:t>Pil procapite PPA: misura il potere di acquisto interno</a:t>
            </a:r>
            <a:endParaRPr lang="it-IT" sz="31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429264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Questo implica anche che l'aggiustamento della PPA non tiene conto solo dell'inflazione negli Stati Uniti, ma anche del passaggio dell'inflazione attraverso i cambiamenti del tasso di cambio. Questo è uno dei motivi per cui i tassi di crescita reali differiscono dai tassi di crescita corretti per la </a:t>
            </a:r>
            <a:r>
              <a:rPr lang="it-IT" dirty="0" smtClean="0"/>
              <a:t>PPA</a:t>
            </a:r>
            <a:endParaRPr lang="it-IT" dirty="0" smtClean="0"/>
          </a:p>
          <a:p>
            <a:r>
              <a:rPr lang="it-IT" dirty="0" smtClean="0"/>
              <a:t>In altre parole, la costruzione di questo indice dei prezzi aggiunge un ulteriore livello di "distorsioni" al PIL al fine di rendere confrontabili molti </a:t>
            </a:r>
            <a:r>
              <a:rPr lang="it-IT" dirty="0" smtClean="0"/>
              <a:t>paesi</a:t>
            </a:r>
          </a:p>
          <a:p>
            <a:r>
              <a:rPr lang="it-IT" dirty="0" smtClean="0"/>
              <a:t>L’utilizzo appropriato per gli economisti è finalizzato alla </a:t>
            </a:r>
            <a:r>
              <a:rPr lang="it-IT" b="1" dirty="0" smtClean="0"/>
              <a:t>misurazione dell’effettivo potere di acquisto nel mercato interno di un paese</a:t>
            </a:r>
            <a:r>
              <a:rPr lang="it-IT" dirty="0" smtClean="0"/>
              <a:t> tramite il </a:t>
            </a:r>
            <a:r>
              <a:rPr lang="it-IT" b="1" dirty="0" smtClean="0"/>
              <a:t>Pil procapite PPA. </a:t>
            </a:r>
            <a:r>
              <a:rPr lang="it-IT" dirty="0" smtClean="0"/>
              <a:t>Quindi </a:t>
            </a:r>
            <a:r>
              <a:rPr lang="it-IT" b="1" dirty="0" smtClean="0"/>
              <a:t>assolutamente inadeguato a confrontare la potenza economica degli stati</a:t>
            </a:r>
            <a:endParaRPr lang="it-IT" b="1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>
            <a:noAutofit/>
          </a:bodyPr>
          <a:lstStyle/>
          <a:p>
            <a:r>
              <a:rPr lang="it-IT" sz="3800" b="1" dirty="0" smtClean="0"/>
              <a:t>L'ampliamento alla sfida della creazione di un soggetto geopolitico coeso </a:t>
            </a:r>
            <a:endParaRPr lang="it-IT" sz="3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507207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A supporto di quanto appena esposto, troviamo alcuni fra i più attenti analisti, i quali prevedono che </a:t>
            </a:r>
            <a:r>
              <a:rPr lang="it-IT" b="1" dirty="0" smtClean="0"/>
              <a:t>il futuro dei </a:t>
            </a:r>
            <a:r>
              <a:rPr lang="it-IT" b="1" dirty="0" err="1" smtClean="0"/>
              <a:t>Brics+</a:t>
            </a:r>
            <a:r>
              <a:rPr lang="it-IT" b="1" dirty="0" smtClean="0"/>
              <a:t> e le sorti dello scontro con l'egemonia occidentale</a:t>
            </a:r>
            <a:r>
              <a:rPr lang="it-IT" dirty="0" smtClean="0"/>
              <a:t> a guida statunitense nella ridefinizione degli </a:t>
            </a:r>
            <a:r>
              <a:rPr lang="it-IT" b="1" dirty="0" smtClean="0"/>
              <a:t>assetti geopolitici globali su base multilaterale</a:t>
            </a:r>
            <a:r>
              <a:rPr lang="it-IT" dirty="0" smtClean="0"/>
              <a:t>, non si giochi tanto </a:t>
            </a:r>
            <a:r>
              <a:rPr lang="it-IT" b="1" dirty="0" smtClean="0"/>
              <a:t>sulla quota di prodotto lordo mondiale annuo </a:t>
            </a:r>
            <a:r>
              <a:rPr lang="it-IT" dirty="0" smtClean="0"/>
              <a:t>che riusciranno a conseguire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quanto piuttosto </a:t>
            </a:r>
            <a:r>
              <a:rPr lang="it-IT" b="1" dirty="0" smtClean="0"/>
              <a:t>sulla sfida dell'integrazione interna al gruppo</a:t>
            </a:r>
            <a:r>
              <a:rPr lang="it-IT" dirty="0" smtClean="0"/>
              <a:t>, in primis economica, commerciale e finanziaria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ma soprattutto sulla</a:t>
            </a:r>
            <a:r>
              <a:rPr lang="it-IT" b="1" dirty="0" smtClean="0"/>
              <a:t> capacità di coordinamento delle politiche internazionali </a:t>
            </a:r>
            <a:r>
              <a:rPr lang="it-IT" dirty="0" smtClean="0"/>
              <a:t>finalizzata alla creazione di un </a:t>
            </a:r>
            <a:r>
              <a:rPr lang="it-IT" b="1" dirty="0" smtClean="0"/>
              <a:t>soggetto geopolitico </a:t>
            </a:r>
            <a:r>
              <a:rPr lang="it-IT" dirty="0" smtClean="0"/>
              <a:t>coeso e </a:t>
            </a:r>
            <a:r>
              <a:rPr lang="it-IT" b="1" dirty="0" smtClean="0"/>
              <a:t>capace di una postura unitaria </a:t>
            </a:r>
            <a:r>
              <a:rPr lang="it-IT" dirty="0" smtClean="0"/>
              <a:t>sullo scacchiere mondiale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115328" cy="642942"/>
          </a:xfrm>
        </p:spPr>
        <p:txBody>
          <a:bodyPr>
            <a:normAutofit fontScale="90000"/>
          </a:bodyPr>
          <a:lstStyle/>
          <a:p>
            <a:r>
              <a:rPr lang="it-IT" sz="4400" b="1" dirty="0" smtClean="0"/>
              <a:t>L’indefinita posizione saudita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929330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In merito alla </a:t>
            </a:r>
            <a:r>
              <a:rPr lang="it-IT" b="1" dirty="0" smtClean="0"/>
              <a:t>complessità dell'interpretazione delle politiche internazionali </a:t>
            </a:r>
            <a:r>
              <a:rPr lang="it-IT" dirty="0" smtClean="0"/>
              <a:t>risulta </a:t>
            </a:r>
            <a:r>
              <a:rPr lang="it-IT" b="1" dirty="0" smtClean="0"/>
              <a:t>paradigmatica</a:t>
            </a:r>
            <a:r>
              <a:rPr lang="it-IT" dirty="0" smtClean="0"/>
              <a:t> proprio la vicenda </a:t>
            </a:r>
            <a:r>
              <a:rPr lang="it-IT" b="1" dirty="0" smtClean="0"/>
              <a:t>dell'Arabia Saudita</a:t>
            </a:r>
          </a:p>
          <a:p>
            <a:r>
              <a:rPr lang="it-IT" dirty="0" smtClean="0"/>
              <a:t>Infatti, se da un lato </a:t>
            </a:r>
            <a:r>
              <a:rPr lang="it-IT" b="1" dirty="0" err="1" smtClean="0"/>
              <a:t>Riyad</a:t>
            </a:r>
            <a:r>
              <a:rPr lang="it-IT" dirty="0" smtClean="0"/>
              <a:t> ha recentemente compiuto decisi </a:t>
            </a:r>
            <a:r>
              <a:rPr lang="it-IT" b="1" dirty="0" smtClean="0"/>
              <a:t>passi in avanti verso il multilateralismo</a:t>
            </a:r>
            <a:r>
              <a:rPr lang="it-IT" dirty="0" smtClean="0"/>
              <a:t> (vedi l'accordo con Teheran mediato da Pechino del marzo 2023) e la </a:t>
            </a:r>
            <a:r>
              <a:rPr lang="it-IT" b="1" dirty="0" err="1" smtClean="0"/>
              <a:t>dedollarizzazione</a:t>
            </a:r>
            <a:r>
              <a:rPr lang="it-IT" b="1" dirty="0" smtClean="0"/>
              <a:t> della commercializzazione del petrolio</a:t>
            </a:r>
            <a:r>
              <a:rPr lang="it-IT" dirty="0" smtClean="0"/>
              <a:t>, favorita anche dalla scadenza nel giugno scorso del cinquantennale accordo con la Casa Bianca del 1974 sui cosiddetti petrodollari</a:t>
            </a:r>
          </a:p>
          <a:p>
            <a:r>
              <a:rPr lang="it-IT" dirty="0" smtClean="0"/>
              <a:t>dall’altro, sul </a:t>
            </a:r>
            <a:r>
              <a:rPr lang="it-IT" b="1" dirty="0" smtClean="0"/>
              <a:t>piano geopolitico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non ha </a:t>
            </a:r>
            <a:r>
              <a:rPr lang="it-IT" dirty="0" smtClean="0"/>
              <a:t>ancora reso effettivo </a:t>
            </a:r>
            <a:r>
              <a:rPr lang="it-IT" b="1" dirty="0" smtClean="0"/>
              <a:t>l'ingresso nei </a:t>
            </a:r>
            <a:r>
              <a:rPr lang="it-IT" b="1" dirty="0" err="1" smtClean="0"/>
              <a:t>Brics+</a:t>
            </a:r>
            <a:r>
              <a:rPr lang="it-IT" b="1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attualmente si sta trovando in </a:t>
            </a:r>
            <a:r>
              <a:rPr lang="it-IT" b="1" dirty="0" smtClean="0"/>
              <a:t>fase di definizione </a:t>
            </a:r>
            <a:r>
              <a:rPr lang="it-IT" dirty="0" smtClean="0"/>
              <a:t>di un </a:t>
            </a:r>
            <a:r>
              <a:rPr lang="it-IT" b="1" dirty="0" smtClean="0"/>
              <a:t>nuovo accordo di Partenariato strategico con gli Stati Uniti</a:t>
            </a:r>
            <a:r>
              <a:rPr lang="it-IT" dirty="0" smtClean="0"/>
              <a:t> incentrato su un Patto di reciproca difesa.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Autofit/>
          </a:bodyPr>
          <a:lstStyle/>
          <a:p>
            <a:r>
              <a:rPr lang="it-IT" sz="4000" b="1" dirty="0" smtClean="0"/>
              <a:t>Il riposizionamento geopolitico saudita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786454"/>
          </a:xfrm>
        </p:spPr>
        <p:txBody>
          <a:bodyPr>
            <a:normAutofit fontScale="92500"/>
          </a:bodyPr>
          <a:lstStyle/>
          <a:p>
            <a:r>
              <a:rPr lang="it-IT" b="1" dirty="0" smtClean="0"/>
              <a:t>L'orientamento geopolitico dell'Arabia Saudita</a:t>
            </a:r>
            <a:r>
              <a:rPr lang="it-IT" dirty="0" smtClean="0"/>
              <a:t>, in questa fase, evidenzia </a:t>
            </a:r>
            <a:r>
              <a:rPr lang="it-IT" b="1" dirty="0" smtClean="0"/>
              <a:t>una strategia tesa alla diversificazione delle relazioni</a:t>
            </a:r>
            <a:r>
              <a:rPr lang="it-IT" dirty="0" smtClean="0"/>
              <a:t> e al </a:t>
            </a:r>
            <a:r>
              <a:rPr lang="it-IT" b="1" dirty="0" smtClean="0"/>
              <a:t>superamento</a:t>
            </a:r>
            <a:r>
              <a:rPr lang="it-IT" dirty="0" smtClean="0"/>
              <a:t> del </a:t>
            </a:r>
            <a:r>
              <a:rPr lang="it-IT" b="1" dirty="0" smtClean="0"/>
              <a:t>tradizionale ruolo</a:t>
            </a:r>
            <a:r>
              <a:rPr lang="it-IT" dirty="0" smtClean="0"/>
              <a:t> di storico e principale </a:t>
            </a:r>
            <a:r>
              <a:rPr lang="it-IT" b="1" dirty="0" smtClean="0"/>
              <a:t>alleato statunitense</a:t>
            </a:r>
            <a:r>
              <a:rPr lang="it-IT" dirty="0" smtClean="0"/>
              <a:t> nel contesto del mondo arabo-islamico </a:t>
            </a:r>
          </a:p>
          <a:p>
            <a:r>
              <a:rPr lang="it-IT" b="1" dirty="0" smtClean="0"/>
              <a:t>Un riposizionamento di linea strategica </a:t>
            </a:r>
            <a:r>
              <a:rPr lang="it-IT" dirty="0" smtClean="0"/>
              <a:t>indotto anche </a:t>
            </a:r>
            <a:r>
              <a:rPr lang="it-IT" b="1" dirty="0" smtClean="0"/>
              <a:t>dalla minor importanza assegnata dagli Stati Uniti </a:t>
            </a:r>
            <a:r>
              <a:rPr lang="it-IT" dirty="0" smtClean="0"/>
              <a:t>negli ultimi anni </a:t>
            </a:r>
            <a:r>
              <a:rPr lang="it-IT" b="1" dirty="0" smtClean="0"/>
              <a:t>all'area mediorientale</a:t>
            </a:r>
            <a:r>
              <a:rPr lang="it-IT" dirty="0" smtClean="0"/>
              <a:t>, a vantaggio dell'Europa orientale e dell'</a:t>
            </a:r>
            <a:r>
              <a:rPr lang="it-IT" dirty="0" err="1" smtClean="0"/>
              <a:t>Asia-Pacifico</a:t>
            </a:r>
            <a:r>
              <a:rPr lang="it-IT" dirty="0" smtClean="0"/>
              <a:t>, a seguito del </a:t>
            </a:r>
            <a:r>
              <a:rPr lang="it-IT" b="1" dirty="0" smtClean="0"/>
              <a:t>raggiungimento dell'autosufficienza energetica </a:t>
            </a:r>
          </a:p>
          <a:p>
            <a:r>
              <a:rPr lang="it-IT" dirty="0" smtClean="0"/>
              <a:t>Quest'ultima conseguita grazie al repentino sviluppo a partire dal 2011 </a:t>
            </a:r>
            <a:r>
              <a:rPr lang="it-IT" b="1" dirty="0" smtClean="0"/>
              <a:t>dell'estrazione </a:t>
            </a:r>
            <a:r>
              <a:rPr lang="it-IT" dirty="0" smtClean="0"/>
              <a:t>dello </a:t>
            </a:r>
            <a:r>
              <a:rPr lang="it-IT" b="1" i="1" dirty="0" err="1" smtClean="0"/>
              <a:t>shale</a:t>
            </a:r>
            <a:r>
              <a:rPr lang="it-IT" b="1" i="1" dirty="0" smtClean="0"/>
              <a:t> oil</a:t>
            </a:r>
            <a:r>
              <a:rPr lang="it-IT" b="1" dirty="0" smtClean="0"/>
              <a:t> </a:t>
            </a:r>
            <a:r>
              <a:rPr lang="it-IT" dirty="0" smtClean="0"/>
              <a:t>e </a:t>
            </a:r>
            <a:r>
              <a:rPr lang="it-IT" b="1" dirty="0" smtClean="0"/>
              <a:t>dello </a:t>
            </a:r>
            <a:r>
              <a:rPr lang="it-IT" b="1" i="1" dirty="0" err="1" smtClean="0"/>
              <a:t>shale</a:t>
            </a:r>
            <a:r>
              <a:rPr lang="it-IT" b="1" i="1" dirty="0" smtClean="0"/>
              <a:t> gas</a:t>
            </a:r>
            <a:r>
              <a:rPr lang="it-IT" dirty="0" smtClean="0"/>
              <a:t>, fino a divenire </a:t>
            </a:r>
            <a:r>
              <a:rPr lang="it-IT" b="1" dirty="0" smtClean="0"/>
              <a:t>nel 2022 primo produttore mondiale di greggio</a:t>
            </a:r>
            <a:r>
              <a:rPr lang="it-IT" dirty="0" smtClean="0"/>
              <a:t> e </a:t>
            </a:r>
            <a:r>
              <a:rPr lang="it-IT" b="1" dirty="0" smtClean="0"/>
              <a:t>quarto esportatore </a:t>
            </a:r>
            <a:r>
              <a:rPr lang="it-IT" dirty="0" smtClean="0"/>
              <a:t>dopo Arabia Saudita, Russia e Canada.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704088"/>
            <a:ext cx="8215370" cy="796086"/>
          </a:xfrm>
        </p:spPr>
        <p:txBody>
          <a:bodyPr>
            <a:noAutofit/>
          </a:bodyPr>
          <a:lstStyle/>
          <a:p>
            <a:r>
              <a:rPr lang="it-IT" sz="4000" b="1" dirty="0" smtClean="0"/>
              <a:t>Il nuovo volto del M.O. di Trump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072098"/>
          </a:xfrm>
        </p:spPr>
        <p:txBody>
          <a:bodyPr>
            <a:normAutofit/>
          </a:bodyPr>
          <a:lstStyle/>
          <a:p>
            <a:r>
              <a:rPr lang="it-IT" b="1" dirty="0" smtClean="0"/>
              <a:t>Il parziale allentamento dell'alleanza strategica </a:t>
            </a:r>
            <a:r>
              <a:rPr lang="it-IT" dirty="0" smtClean="0"/>
              <a:t>con Washington, è chiaramente emerso in occasione del varo, nell'agosto del </a:t>
            </a:r>
            <a:r>
              <a:rPr lang="it-IT" b="1" dirty="0" smtClean="0"/>
              <a:t>2020</a:t>
            </a:r>
            <a:r>
              <a:rPr lang="it-IT" dirty="0" smtClean="0"/>
              <a:t>, dei cosiddetti "</a:t>
            </a:r>
            <a:r>
              <a:rPr lang="it-IT" b="1" dirty="0" smtClean="0"/>
              <a:t>Accordi di Abramo</a:t>
            </a:r>
            <a:r>
              <a:rPr lang="it-IT" dirty="0" smtClean="0"/>
              <a:t>", fortemente voluti dall'amministrazione Trump </a:t>
            </a:r>
            <a:r>
              <a:rPr lang="it-IT" b="1" dirty="0" smtClean="0"/>
              <a:t>col fine di stabilizzare il Medio Oriente e compattare i suoi alleati in funzione anti iraniana</a:t>
            </a:r>
          </a:p>
          <a:p>
            <a:r>
              <a:rPr lang="it-IT" dirty="0" smtClean="0"/>
              <a:t>Obiettivo da raggiungere </a:t>
            </a:r>
            <a:r>
              <a:rPr lang="it-IT" b="1" dirty="0" smtClean="0"/>
              <a:t>tramite la normalizzazione delle relazioni diplomatiche fra Israele e gli stati arabi filo occidentali</a:t>
            </a:r>
            <a:r>
              <a:rPr lang="it-IT" dirty="0" smtClean="0"/>
              <a:t>, in primis per importanza geopolitica le </a:t>
            </a:r>
            <a:r>
              <a:rPr lang="it-IT" dirty="0" err="1" smtClean="0"/>
              <a:t>Petromonarchie</a:t>
            </a:r>
            <a:r>
              <a:rPr lang="it-IT" dirty="0" smtClean="0"/>
              <a:t> del golfo e fra queste </a:t>
            </a:r>
            <a:r>
              <a:rPr lang="it-IT" b="1" dirty="0" smtClean="0"/>
              <a:t>l'Arabia Saudita in particolare</a:t>
            </a:r>
            <a:r>
              <a:rPr lang="it-IT" dirty="0" smtClean="0"/>
              <a:t>.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Il nuovo Medio Oriente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42976" y="0"/>
            <a:ext cx="6856392" cy="68580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704088"/>
            <a:ext cx="8043890" cy="724648"/>
          </a:xfrm>
        </p:spPr>
        <p:txBody>
          <a:bodyPr>
            <a:normAutofit fontScale="90000"/>
          </a:bodyPr>
          <a:lstStyle/>
          <a:p>
            <a:r>
              <a:rPr lang="it-IT" sz="4800" b="1" dirty="0" err="1" smtClean="0"/>
              <a:t>Riyad</a:t>
            </a:r>
            <a:r>
              <a:rPr lang="it-IT" sz="4800" b="1" dirty="0" smtClean="0"/>
              <a:t> non aderisce agli Accordi</a:t>
            </a:r>
            <a:endParaRPr lang="it-IT" sz="4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Tuttavia, </a:t>
            </a:r>
            <a:r>
              <a:rPr lang="it-IT" dirty="0" err="1" smtClean="0"/>
              <a:t>Riyad</a:t>
            </a:r>
            <a:r>
              <a:rPr lang="it-IT" dirty="0" smtClean="0"/>
              <a:t>, al contrario degli Emirati Arabi Uniti e del Bahrein, ai quali si sono successivamente aggiunti Marocco e Sudan, </a:t>
            </a:r>
            <a:r>
              <a:rPr lang="it-IT" b="1" dirty="0" smtClean="0"/>
              <a:t>non ha ancora proceduto alla sottoscrizione degli stessi</a:t>
            </a:r>
            <a:r>
              <a:rPr lang="it-IT" dirty="0" smtClean="0"/>
              <a:t>, in quanto il cosiddetto "Accordo del secolo" avrebbe previsto 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l'applicazione della legge israeliana su tutti i Territori Palestinesi Occupati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o in alternativa </a:t>
            </a:r>
            <a:r>
              <a:rPr lang="it-IT" b="1" dirty="0" smtClean="0"/>
              <a:t>l'annessione definitiva di circa il 30% della Cisgiordania</a:t>
            </a:r>
            <a:r>
              <a:rPr lang="it-IT" dirty="0" smtClean="0"/>
              <a:t>. </a:t>
            </a:r>
          </a:p>
          <a:p>
            <a:r>
              <a:rPr lang="it-IT" dirty="0" smtClean="0"/>
              <a:t>Condizioni capestro che di fronte ad un prendere o lasciare, portarono al netto rigetto da parte dei palestinesi, </a:t>
            </a:r>
            <a:r>
              <a:rPr lang="it-IT" b="1" dirty="0" smtClean="0"/>
              <a:t>influenzando in tal modo l'iniziale rifiuto e il successivo temporeggiamento da parte saudita</a:t>
            </a:r>
            <a:r>
              <a:rPr lang="it-IT" dirty="0" smtClean="0"/>
              <a:t>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29642" cy="581772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Il fallimento degli Accordi Abramo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357850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Accordi di Abramo che, seppur nei progetti di Trump avrebbero dovuto porre fine alla perdurante instabilità mediorientale, implementando un'alleanza fra Israele e gli stati arabi suoi alleati, </a:t>
            </a:r>
            <a:r>
              <a:rPr lang="it-IT" b="1" dirty="0" smtClean="0"/>
              <a:t>si sono in realtà rivelati un clamoroso fallimento rispetto alla formazione di una coalizione mediorientale in funzione anti iraniana</a:t>
            </a:r>
            <a:r>
              <a:rPr lang="it-IT" dirty="0" smtClean="0"/>
              <a:t>, in primis a causa del già citato accordo fra Teheran e </a:t>
            </a:r>
            <a:r>
              <a:rPr lang="it-IT" dirty="0" err="1" smtClean="0"/>
              <a:t>Riyad</a:t>
            </a:r>
            <a:endParaRPr lang="it-IT" dirty="0" smtClean="0"/>
          </a:p>
          <a:p>
            <a:r>
              <a:rPr lang="it-IT" dirty="0" smtClean="0"/>
              <a:t>E soprattutto in qualità di </a:t>
            </a:r>
            <a:r>
              <a:rPr lang="it-IT" b="1" dirty="0" smtClean="0"/>
              <a:t>principale causa dell'attacco sferrato dalla resistenza palestinese il 7 ottobre scorso</a:t>
            </a:r>
            <a:r>
              <a:rPr lang="it-IT" dirty="0" smtClean="0"/>
              <a:t> come ultimo disperato tentativo di interrompere la traiettoria di avvicinamento di </a:t>
            </a:r>
            <a:r>
              <a:rPr lang="it-IT" dirty="0" err="1" smtClean="0"/>
              <a:t>Riyad</a:t>
            </a:r>
            <a:r>
              <a:rPr lang="it-IT" dirty="0" smtClean="0"/>
              <a:t> alla sottoscrizione dei suddetti Accordi che avrebbe messo una pietra tombale sulla pluridecennale lotta palestinese contro l'occupazione e per la propria liberazione nazionale</a:t>
            </a:r>
            <a:endParaRPr lang="it-IT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043890" cy="642942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La nuova strategia saudita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786454"/>
          </a:xfrm>
        </p:spPr>
        <p:txBody>
          <a:bodyPr>
            <a:normAutofit/>
          </a:bodyPr>
          <a:lstStyle/>
          <a:p>
            <a:r>
              <a:rPr lang="it-IT" b="1" dirty="0" smtClean="0"/>
              <a:t>L'Arabia Saudita </a:t>
            </a:r>
            <a:r>
              <a:rPr lang="it-IT" dirty="0" smtClean="0"/>
              <a:t>sotto la spregiudicata guida del Principe reggente, Mohammed </a:t>
            </a:r>
            <a:r>
              <a:rPr lang="it-IT" dirty="0" err="1" smtClean="0"/>
              <a:t>bin</a:t>
            </a:r>
            <a:r>
              <a:rPr lang="it-IT" dirty="0" smtClean="0"/>
              <a:t> </a:t>
            </a:r>
            <a:r>
              <a:rPr lang="it-IT" dirty="0" err="1" smtClean="0"/>
              <a:t>Salman</a:t>
            </a:r>
            <a:r>
              <a:rPr lang="it-IT" dirty="0" smtClean="0"/>
              <a:t> impegnato a governare col pugno di ferro accentrando un enorme potere interno, </a:t>
            </a:r>
            <a:r>
              <a:rPr lang="it-IT" b="1" dirty="0" smtClean="0"/>
              <a:t>sta implementando </a:t>
            </a:r>
            <a:r>
              <a:rPr lang="it-IT" dirty="0" smtClean="0"/>
              <a:t>da alcuni anni </a:t>
            </a:r>
            <a:r>
              <a:rPr lang="it-IT" b="1" dirty="0" smtClean="0"/>
              <a:t>una politica internazionale</a:t>
            </a:r>
            <a:r>
              <a:rPr lang="it-IT" dirty="0" smtClean="0"/>
              <a:t> volta a </a:t>
            </a:r>
            <a:r>
              <a:rPr lang="it-IT" b="1" dirty="0" smtClean="0"/>
              <a:t>fornire nuova centralità </a:t>
            </a:r>
            <a:r>
              <a:rPr lang="it-IT" dirty="0" smtClean="0"/>
              <a:t>all'area del </a:t>
            </a:r>
            <a:r>
              <a:rPr lang="it-IT" b="1" dirty="0" smtClean="0"/>
              <a:t>golfo Persico </a:t>
            </a:r>
            <a:r>
              <a:rPr lang="it-IT" dirty="0" smtClean="0"/>
              <a:t>e a renderla </a:t>
            </a:r>
            <a:r>
              <a:rPr lang="it-IT" b="1" dirty="0" smtClean="0"/>
              <a:t>sempre più influente nel contesto dei nuovi equilibri internazionali </a:t>
            </a:r>
            <a:r>
              <a:rPr lang="it-IT" dirty="0" smtClean="0"/>
              <a:t>che si stanno delineando, anche a seguito del crescente ruolo del </a:t>
            </a:r>
            <a:r>
              <a:rPr lang="it-IT" dirty="0" err="1" smtClean="0"/>
              <a:t>Brics</a:t>
            </a:r>
            <a:endParaRPr lang="it-IT" dirty="0" smtClean="0"/>
          </a:p>
          <a:p>
            <a:r>
              <a:rPr lang="it-IT" dirty="0" err="1" smtClean="0"/>
              <a:t>Riyad</a:t>
            </a:r>
            <a:r>
              <a:rPr lang="it-IT" dirty="0" smtClean="0"/>
              <a:t>, negli ultimi anni, ha infatti sviluppato </a:t>
            </a:r>
            <a:r>
              <a:rPr lang="it-IT" b="1" dirty="0" smtClean="0"/>
              <a:t>un considerevole interscambio commerciale con Pechino</a:t>
            </a:r>
            <a:r>
              <a:rPr lang="it-IT" dirty="0" smtClean="0"/>
              <a:t>, </a:t>
            </a:r>
            <a:r>
              <a:rPr lang="it-IT" b="1" dirty="0" smtClean="0"/>
              <a:t>mantiene rapporti stabili con Mosca </a:t>
            </a:r>
            <a:r>
              <a:rPr lang="it-IT" dirty="0" smtClean="0"/>
              <a:t>e una </a:t>
            </a:r>
            <a:r>
              <a:rPr lang="it-IT" b="1" dirty="0" smtClean="0"/>
              <a:t>salda alleanza</a:t>
            </a:r>
            <a:r>
              <a:rPr lang="it-IT" dirty="0" smtClean="0"/>
              <a:t>, seppur non priva di criticità e di ondeggiamenti, con </a:t>
            </a:r>
            <a:r>
              <a:rPr lang="it-IT" b="1" dirty="0" smtClean="0"/>
              <a:t>Washington</a:t>
            </a:r>
            <a:r>
              <a:rPr lang="it-IT" dirty="0" smtClean="0"/>
              <a:t>.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115328" cy="785818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Le aspirazioni saudite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42926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L’Arabia Saudita in virtù dello status di principale potenza </a:t>
            </a:r>
            <a:r>
              <a:rPr lang="it-IT" dirty="0" err="1" smtClean="0"/>
              <a:t>geoeconomica</a:t>
            </a:r>
            <a:r>
              <a:rPr lang="it-IT" dirty="0" smtClean="0"/>
              <a:t> e geopolitica del mondo arabo, sta cercando di ritagliarsi un </a:t>
            </a:r>
            <a:r>
              <a:rPr lang="it-IT" b="1" dirty="0" smtClean="0"/>
              <a:t>ruolo autonomo in qualità</a:t>
            </a:r>
            <a:r>
              <a:rPr lang="it-IT" dirty="0" smtClean="0"/>
              <a:t>, sia di </a:t>
            </a:r>
            <a:r>
              <a:rPr lang="it-IT" b="1" dirty="0" smtClean="0"/>
              <a:t>potenza macroregionale</a:t>
            </a:r>
            <a:r>
              <a:rPr lang="it-IT" dirty="0" smtClean="0"/>
              <a:t>, che di paese emergente a livello globale, al fine di perseguire in maniera più efficace il proprio interesse nazionale (carta geopolitica </a:t>
            </a:r>
            <a:r>
              <a:rPr lang="it-IT" dirty="0" smtClean="0"/>
              <a:t>4)</a:t>
            </a:r>
            <a:endParaRPr lang="it-IT" dirty="0" smtClean="0"/>
          </a:p>
          <a:p>
            <a:r>
              <a:rPr lang="it-IT" dirty="0" smtClean="0"/>
              <a:t>Le </a:t>
            </a:r>
            <a:r>
              <a:rPr lang="it-IT" b="1" dirty="0" smtClean="0"/>
              <a:t>strategie internazionali attuate da </a:t>
            </a:r>
            <a:r>
              <a:rPr lang="it-IT" b="1" dirty="0" err="1" smtClean="0"/>
              <a:t>Riyad</a:t>
            </a:r>
            <a:r>
              <a:rPr lang="it-IT" b="1" dirty="0" smtClean="0"/>
              <a:t> </a:t>
            </a:r>
            <a:r>
              <a:rPr lang="it-IT" dirty="0" smtClean="0"/>
              <a:t>negli ultimi anni, </a:t>
            </a:r>
            <a:r>
              <a:rPr lang="it-IT" b="1" dirty="0" smtClean="0"/>
              <a:t>pongono</a:t>
            </a:r>
            <a:r>
              <a:rPr lang="it-IT" dirty="0" smtClean="0"/>
              <a:t> indubbiamente </a:t>
            </a:r>
            <a:r>
              <a:rPr lang="it-IT" b="1" dirty="0" smtClean="0"/>
              <a:t>in evidenza alcune criticità del progetto geopolitico dei </a:t>
            </a:r>
            <a:r>
              <a:rPr lang="it-IT" b="1" dirty="0" err="1" smtClean="0"/>
              <a:t>Brics</a:t>
            </a:r>
            <a:r>
              <a:rPr lang="it-IT" dirty="0" smtClean="0"/>
              <a:t> </a:t>
            </a:r>
          </a:p>
          <a:p>
            <a:r>
              <a:rPr lang="it-IT" dirty="0" smtClean="0"/>
              <a:t>derivanti </a:t>
            </a:r>
            <a:r>
              <a:rPr lang="it-IT" b="1" dirty="0" smtClean="0"/>
              <a:t>dall'indeterminatezza delle politiche internazionali dei singoli stati e da mutamenti di visione strategica</a:t>
            </a:r>
            <a:r>
              <a:rPr lang="it-IT" dirty="0" smtClean="0"/>
              <a:t> conseguenti all'alternarsi </a:t>
            </a:r>
            <a:r>
              <a:rPr lang="it-IT" b="1" dirty="0" smtClean="0"/>
              <a:t>di governi di orientamento diverso</a:t>
            </a:r>
            <a:r>
              <a:rPr lang="it-IT" dirty="0" smtClean="0"/>
              <a:t>, soprattutto dei nuovi entrati e degli aspiranti membri</a:t>
            </a:r>
            <a:endParaRPr lang="it-IT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Carta di Laura Canali - 202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401080" cy="714380"/>
          </a:xfrm>
        </p:spPr>
        <p:txBody>
          <a:bodyPr>
            <a:noAutofit/>
          </a:bodyPr>
          <a:lstStyle/>
          <a:p>
            <a:r>
              <a:rPr lang="it-IT" sz="4400" b="1" dirty="0" smtClean="0"/>
              <a:t>L’india fedele al “non allineamento” 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78645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Anche nel contesto dei </a:t>
            </a:r>
            <a:r>
              <a:rPr lang="it-IT" dirty="0" err="1" smtClean="0"/>
              <a:t>Brics</a:t>
            </a:r>
            <a:r>
              <a:rPr lang="it-IT" dirty="0" smtClean="0"/>
              <a:t> originari, sussistono </a:t>
            </a:r>
            <a:r>
              <a:rPr lang="it-IT" b="1" dirty="0" smtClean="0"/>
              <a:t>situazioni contraddittorie e di criticità</a:t>
            </a:r>
            <a:r>
              <a:rPr lang="it-IT" dirty="0" smtClean="0"/>
              <a:t> come l'appartenenza dell'</a:t>
            </a:r>
            <a:r>
              <a:rPr lang="it-IT" b="1" dirty="0" smtClean="0"/>
              <a:t>India</a:t>
            </a:r>
            <a:r>
              <a:rPr lang="it-IT" dirty="0" smtClean="0"/>
              <a:t>, </a:t>
            </a:r>
            <a:r>
              <a:rPr lang="it-IT" b="1" dirty="0" smtClean="0"/>
              <a:t>insieme a Stati Uniti, Australia e Giappone</a:t>
            </a:r>
            <a:r>
              <a:rPr lang="it-IT" dirty="0" smtClean="0"/>
              <a:t>, al </a:t>
            </a:r>
            <a:r>
              <a:rPr lang="it-IT" b="1" dirty="0" smtClean="0"/>
              <a:t>Dialogo </a:t>
            </a:r>
            <a:r>
              <a:rPr lang="it-IT" b="1" dirty="0" err="1" smtClean="0"/>
              <a:t>Quadrilaterale</a:t>
            </a:r>
            <a:r>
              <a:rPr lang="it-IT" b="1" dirty="0" smtClean="0"/>
              <a:t> di sicurezza </a:t>
            </a:r>
            <a:r>
              <a:rPr lang="it-IT" dirty="0" smtClean="0"/>
              <a:t>(</a:t>
            </a:r>
            <a:r>
              <a:rPr lang="it-IT" b="1" dirty="0" err="1" smtClean="0"/>
              <a:t>Quad</a:t>
            </a:r>
            <a:r>
              <a:rPr lang="it-IT" dirty="0" smtClean="0"/>
              <a:t>), l'alleanza strategica creata con lo scopo </a:t>
            </a:r>
            <a:r>
              <a:rPr lang="it-IT" b="1" dirty="0" smtClean="0"/>
              <a:t>di contenere </a:t>
            </a:r>
            <a:r>
              <a:rPr lang="it-IT" dirty="0" smtClean="0"/>
              <a:t>le </a:t>
            </a:r>
            <a:r>
              <a:rPr lang="it-IT" b="1" dirty="0" smtClean="0"/>
              <a:t>velleità espansionistiche cinesi </a:t>
            </a:r>
            <a:r>
              <a:rPr lang="it-IT" dirty="0" smtClean="0"/>
              <a:t>in Asia orientale, sud-orientale e meridionale e che ha portato alla coniazione del neologismo geopolitico di Indo-Pacifico da parte di Washington per indicare la cintura interoceanica di contenimento di Pechino, posta sotto il proprio dominio marittimo, grazie anche alla presenza di numerosi alleati</a:t>
            </a:r>
          </a:p>
          <a:p>
            <a:r>
              <a:rPr lang="it-IT" dirty="0" smtClean="0"/>
              <a:t>Come d'altronde aveva fatto riflettere il </a:t>
            </a:r>
            <a:r>
              <a:rPr lang="it-IT" b="1" dirty="0" smtClean="0"/>
              <a:t>repentino dietrofront dell'Argentina di Javier </a:t>
            </a:r>
            <a:r>
              <a:rPr lang="it-IT" b="1" dirty="0" err="1" smtClean="0"/>
              <a:t>Milei</a:t>
            </a:r>
            <a:r>
              <a:rPr lang="it-IT" dirty="0" smtClean="0"/>
              <a:t>, il quale in rotta di avvicinamento a Washington, ha comunicato il </a:t>
            </a:r>
            <a:r>
              <a:rPr lang="it-IT" b="1" dirty="0" smtClean="0"/>
              <a:t>28 dicembre scorso il proprio </a:t>
            </a:r>
            <a:r>
              <a:rPr lang="it-IT" b="1" dirty="0" smtClean="0"/>
              <a:t>ritiro</a:t>
            </a:r>
            <a:r>
              <a:rPr lang="it-IT" b="1" dirty="0" smtClean="0"/>
              <a:t> </a:t>
            </a:r>
            <a:r>
              <a:rPr lang="it-IT" dirty="0" smtClean="0"/>
              <a:t>a ridosso dell’ingresso</a:t>
            </a:r>
            <a:endParaRPr lang="it-IT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704088"/>
            <a:ext cx="8572560" cy="796086"/>
          </a:xfrm>
        </p:spPr>
        <p:txBody>
          <a:bodyPr>
            <a:noAutofit/>
          </a:bodyPr>
          <a:lstStyle/>
          <a:p>
            <a:r>
              <a:rPr lang="it-IT" sz="3600" b="1" dirty="0" smtClean="0"/>
              <a:t>La priorità del coordinamento delle politiche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214950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In considerazione di quanto analizzato riteniamo che la </a:t>
            </a:r>
            <a:r>
              <a:rPr lang="it-IT" b="1" dirty="0" smtClean="0"/>
              <a:t>sfida del coordinamento e dell'omogeneizzazione delle politiche internazionali</a:t>
            </a:r>
            <a:r>
              <a:rPr lang="it-IT" dirty="0" smtClean="0"/>
              <a:t> degli stati membri </a:t>
            </a:r>
            <a:r>
              <a:rPr lang="it-IT" b="1" dirty="0" smtClean="0"/>
              <a:t>costituisca la sfida principale per il futuro dei </a:t>
            </a:r>
            <a:r>
              <a:rPr lang="it-IT" b="1" dirty="0" err="1" smtClean="0"/>
              <a:t>Brics+</a:t>
            </a:r>
            <a:r>
              <a:rPr lang="it-IT" b="1" dirty="0" smtClean="0"/>
              <a:t> </a:t>
            </a:r>
            <a:r>
              <a:rPr lang="it-IT" dirty="0" smtClean="0"/>
              <a:t>nel progetto di perseguimento della </a:t>
            </a:r>
            <a:r>
              <a:rPr lang="it-IT" b="1" dirty="0" smtClean="0"/>
              <a:t>ridefinizione delle relazioni internazionali su base multilaterale</a:t>
            </a:r>
            <a:r>
              <a:rPr lang="it-IT" dirty="0" smtClean="0"/>
              <a:t>, un'opera a nostro avviso probabilmente più complessa rispetto all'obiettivo dell'integrazione economica </a:t>
            </a:r>
          </a:p>
          <a:p>
            <a:r>
              <a:rPr lang="it-IT" dirty="0" smtClean="0"/>
              <a:t>Questione fondamentale, per il futuro ruolo dei </a:t>
            </a:r>
            <a:r>
              <a:rPr lang="it-IT" dirty="0" err="1" smtClean="0"/>
              <a:t>Brics+</a:t>
            </a:r>
            <a:r>
              <a:rPr lang="it-IT" dirty="0" smtClean="0"/>
              <a:t>, della quale </a:t>
            </a:r>
            <a:r>
              <a:rPr lang="it-IT" b="1" dirty="0" smtClean="0"/>
              <a:t>i paesi fondatori </a:t>
            </a:r>
            <a:r>
              <a:rPr lang="it-IT" dirty="0" smtClean="0"/>
              <a:t>sono perfettamente </a:t>
            </a:r>
            <a:r>
              <a:rPr lang="it-IT" b="1" dirty="0" smtClean="0"/>
              <a:t>consapevoli</a:t>
            </a:r>
            <a:r>
              <a:rPr lang="it-IT" dirty="0" smtClean="0"/>
              <a:t> e alla cui risoluzione si stanno impegnando istituendo vertici, riunioni e forum a cadenza regolare in merito al </a:t>
            </a:r>
            <a:r>
              <a:rPr lang="it-IT" b="1" dirty="0" smtClean="0"/>
              <a:t>coordinamento delle politiche internazionali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785794"/>
            <a:ext cx="8043890" cy="71438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La sfida dell’integrazione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5143512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La strada verso la ridefinizione delle relazioni internazionali sembrerebbe essere stata </a:t>
            </a:r>
            <a:r>
              <a:rPr lang="it-IT" b="1" dirty="0" smtClean="0"/>
              <a:t>razionalmente tracciata </a:t>
            </a:r>
            <a:r>
              <a:rPr lang="it-IT" dirty="0" smtClean="0"/>
              <a:t>ma i vertici dei paesi fondatori sono coscienti che il percorso non sarà né breve né agevole e che le possibilità di successo passano inevitabilmente dal far </a:t>
            </a:r>
            <a:r>
              <a:rPr lang="it-IT" b="1" dirty="0" smtClean="0"/>
              <a:t>procedere parallelamente gli ampliamenti con l'integrazione economica e la coesione geopolitica</a:t>
            </a:r>
          </a:p>
          <a:p>
            <a:r>
              <a:rPr lang="it-IT" dirty="0" smtClean="0"/>
              <a:t>Per questo non è forse casuale che, nonostante la trentina di domande di adesione pervenute, l’intendimento dei </a:t>
            </a:r>
            <a:r>
              <a:rPr lang="it-IT" dirty="0" err="1" smtClean="0"/>
              <a:t>Brics</a:t>
            </a:r>
            <a:r>
              <a:rPr lang="it-IT" dirty="0" smtClean="0"/>
              <a:t> originari è </a:t>
            </a:r>
            <a:r>
              <a:rPr lang="it-IT" b="1" dirty="0" smtClean="0"/>
              <a:t>cauto rispetto ad ulteriori ingressi</a:t>
            </a:r>
          </a:p>
          <a:p>
            <a:r>
              <a:rPr lang="it-IT" dirty="0" smtClean="0"/>
              <a:t>Continuando tuttavia a tessere la tela diplomatica con i paesi aspiranti anche invitandoli a partecipare ai vertici e alle riunioni, soprattutto quelle tematiche e settoriali.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r>
              <a:rPr lang="it-IT" sz="4400" b="1" dirty="0" smtClean="0"/>
              <a:t>Il vertice di Kazan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86346"/>
          </a:xfrm>
        </p:spPr>
        <p:txBody>
          <a:bodyPr>
            <a:normAutofit fontScale="92500"/>
          </a:bodyPr>
          <a:lstStyle/>
          <a:p>
            <a:r>
              <a:rPr lang="it-IT" b="1" dirty="0" smtClean="0"/>
              <a:t>A Kazan, fra il 22 e 24 ottobre </a:t>
            </a:r>
            <a:r>
              <a:rPr lang="it-IT" dirty="0" smtClean="0"/>
              <a:t>è andato in scena </a:t>
            </a:r>
            <a:r>
              <a:rPr lang="it-IT" b="1" dirty="0" smtClean="0"/>
              <a:t>il primo summit</a:t>
            </a:r>
            <a:r>
              <a:rPr lang="it-IT" dirty="0" smtClean="0"/>
              <a:t> ai massimi livelli di rappresentanza politica </a:t>
            </a:r>
            <a:r>
              <a:rPr lang="it-IT" b="1" dirty="0" smtClean="0"/>
              <a:t>successivo </a:t>
            </a:r>
            <a:r>
              <a:rPr lang="it-IT" dirty="0" smtClean="0"/>
              <a:t>al significativo </a:t>
            </a:r>
            <a:r>
              <a:rPr lang="it-IT" b="1" dirty="0" smtClean="0"/>
              <a:t>ampliamento di inizio anno </a:t>
            </a:r>
            <a:r>
              <a:rPr lang="it-IT" dirty="0" smtClean="0"/>
              <a:t>che ha sancito l'ingresso effettivo di Iran, Emirati Arabi Uniti, Egitto ed Etiopia, determinando, fra le varie, l'evoluzione dell'acronimo identificativo in </a:t>
            </a:r>
            <a:r>
              <a:rPr lang="it-IT" dirty="0" err="1" smtClean="0"/>
              <a:t>Brics+</a:t>
            </a:r>
            <a:r>
              <a:rPr lang="it-IT" dirty="0" smtClean="0"/>
              <a:t>.</a:t>
            </a:r>
          </a:p>
          <a:p>
            <a:r>
              <a:rPr lang="it-IT" dirty="0" smtClean="0"/>
              <a:t>Erano </a:t>
            </a:r>
            <a:r>
              <a:rPr lang="it-IT" b="1" dirty="0" smtClean="0"/>
              <a:t>presenti i rappresentanti </a:t>
            </a:r>
            <a:r>
              <a:rPr lang="it-IT" dirty="0" smtClean="0"/>
              <a:t>di una </a:t>
            </a:r>
            <a:r>
              <a:rPr lang="it-IT" b="1" dirty="0" smtClean="0"/>
              <a:t>trentina di Paesi </a:t>
            </a:r>
            <a:r>
              <a:rPr lang="it-IT" dirty="0" smtClean="0"/>
              <a:t>oltre gli stati membri del </a:t>
            </a:r>
            <a:r>
              <a:rPr lang="it-IT" dirty="0" err="1" smtClean="0"/>
              <a:t>Brics+</a:t>
            </a:r>
            <a:r>
              <a:rPr lang="it-IT" dirty="0" smtClean="0"/>
              <a:t>, anche degli stati che negli ultimi tempi hanno mostrato formale interesse al progetto di ridefinizione su base multilaterale delle relazioni internazionali</a:t>
            </a:r>
            <a:r>
              <a:rPr lang="it-IT" b="1" dirty="0" smtClean="0"/>
              <a:t>, la maggior parte dei quali ha anche presentato domanda di adesione</a:t>
            </a:r>
            <a:r>
              <a:rPr lang="it-IT" dirty="0" smtClean="0"/>
              <a:t>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643998" cy="642942"/>
          </a:xfrm>
        </p:spPr>
        <p:txBody>
          <a:bodyPr>
            <a:normAutofit fontScale="90000"/>
          </a:bodyPr>
          <a:lstStyle/>
          <a:p>
            <a:r>
              <a:rPr lang="it-IT" sz="4400" b="1" dirty="0" smtClean="0"/>
              <a:t>Le aree tematiche dell’agenda del vertice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/>
          </a:bodyPr>
          <a:lstStyle/>
          <a:p>
            <a:r>
              <a:rPr lang="it-IT" dirty="0" smtClean="0"/>
              <a:t>Gli argomenti all’ordine del giorno sono stati suddivisi in due sessioni tematiche di lavoro: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la prima, "</a:t>
            </a:r>
            <a:r>
              <a:rPr lang="it-IT" b="1" dirty="0" smtClean="0"/>
              <a:t>Rafforzare il multilateralismo per uno sviluppo globale equo e per la sicurezza</a:t>
            </a:r>
            <a:r>
              <a:rPr lang="it-IT" dirty="0" smtClean="0"/>
              <a:t>", ha trattato delle strategie di rafforzamento e di integrazione del gruppo 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/>
              <a:t>la seconda, "</a:t>
            </a:r>
            <a:r>
              <a:rPr lang="it-IT" b="1" dirty="0" smtClean="0"/>
              <a:t>I </a:t>
            </a:r>
            <a:r>
              <a:rPr lang="it-IT" b="1" dirty="0" err="1" smtClean="0"/>
              <a:t>Brics</a:t>
            </a:r>
            <a:r>
              <a:rPr lang="it-IT" b="1" dirty="0" smtClean="0"/>
              <a:t> e il Sud globale, costruire insieme un mondo migliore</a:t>
            </a:r>
            <a:r>
              <a:rPr lang="it-IT" dirty="0" smtClean="0"/>
              <a:t>", ha affrontato le </a:t>
            </a:r>
            <a:r>
              <a:rPr lang="it-IT" b="1" dirty="0" smtClean="0"/>
              <a:t>strategie relazionali </a:t>
            </a:r>
            <a:r>
              <a:rPr lang="it-IT" dirty="0" smtClean="0"/>
              <a:t>non solo economico-commerciali ma </a:t>
            </a:r>
            <a:r>
              <a:rPr lang="it-IT" b="1" dirty="0" smtClean="0"/>
              <a:t>soprattutto geopolitiche</a:t>
            </a:r>
            <a:r>
              <a:rPr lang="it-IT" dirty="0" smtClean="0"/>
              <a:t>, fra i membri del </a:t>
            </a:r>
            <a:r>
              <a:rPr lang="it-IT" dirty="0" err="1" smtClean="0"/>
              <a:t>Brics+</a:t>
            </a:r>
            <a:r>
              <a:rPr lang="it-IT" dirty="0" smtClean="0"/>
              <a:t> e la variegata galassia dei Paesi del Sud </a:t>
            </a:r>
            <a:r>
              <a:rPr lang="it-IT" b="1" dirty="0" smtClean="0"/>
              <a:t>nel contesto del "sistema-mondo" equo ed inclusivo che intendono realizzare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it-IT" sz="4400" b="1" dirty="0" smtClean="0"/>
              <a:t>Il dibattito in merito all’ampliamento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78645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Nelle numerose riunioni preparatorie del vertice è stato affrontato, da parte dei Ministri degli Esteri, il fondamentale capitolo delle strategie di integrazione e associazione e delle forme di collaborazione degli Stati che hanno mostrato interesse o presentato richiesta di adesione </a:t>
            </a:r>
          </a:p>
          <a:p>
            <a:r>
              <a:rPr lang="it-IT" b="1" dirty="0" smtClean="0"/>
              <a:t>L'imprevista quantità</a:t>
            </a:r>
            <a:r>
              <a:rPr lang="it-IT" dirty="0" smtClean="0"/>
              <a:t> di questi ultimi emersa da 2 anni a questa parte, in pratica dall'escalation del conflitto in Ucraina, ha inevitabilmente costretto i Paesi fondatori ad aprire </a:t>
            </a:r>
            <a:r>
              <a:rPr lang="it-IT" b="1" dirty="0" smtClean="0"/>
              <a:t>un dibattito interno</a:t>
            </a:r>
            <a:r>
              <a:rPr lang="it-IT" dirty="0" smtClean="0"/>
              <a:t>, il quale, dopo l'unanimità di vedute rispetto al primo ampliamento ha palesato posizioni e strategie diversificate rispetto agli sviluppi futuri</a:t>
            </a:r>
          </a:p>
          <a:p>
            <a:r>
              <a:rPr lang="it-IT" dirty="0" smtClean="0"/>
              <a:t>Il </a:t>
            </a:r>
            <a:r>
              <a:rPr lang="it-IT" dirty="0" smtClean="0"/>
              <a:t>Brasile e altri </a:t>
            </a:r>
            <a:r>
              <a:rPr lang="it-IT" b="1" dirty="0" smtClean="0"/>
              <a:t>hanno ritenuto opportuno non affrettare i tempi</a:t>
            </a:r>
            <a:r>
              <a:rPr lang="it-IT" dirty="0" smtClean="0"/>
              <a:t> rispetto ad altri ampliamenti, ritenendo prioritario procedere </a:t>
            </a:r>
            <a:r>
              <a:rPr lang="it-IT" b="1" dirty="0" smtClean="0"/>
              <a:t>in direzione dell'integrazione collaborativa </a:t>
            </a:r>
            <a:r>
              <a:rPr lang="it-IT" dirty="0" smtClean="0"/>
              <a:t>degli ultimi aderenti e del compattamento </a:t>
            </a:r>
            <a:endParaRPr lang="it-IT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704088"/>
            <a:ext cx="8572560" cy="796086"/>
          </a:xfrm>
        </p:spPr>
        <p:txBody>
          <a:bodyPr>
            <a:normAutofit/>
          </a:bodyPr>
          <a:lstStyle/>
          <a:p>
            <a:r>
              <a:rPr lang="it-IT" sz="4200" b="1" dirty="0" smtClean="0"/>
              <a:t>Le decisioni in merito all’ampliamento</a:t>
            </a:r>
            <a:endParaRPr lang="it-IT" sz="4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929222"/>
          </a:xfrm>
        </p:spPr>
        <p:txBody>
          <a:bodyPr>
            <a:normAutofit/>
          </a:bodyPr>
          <a:lstStyle/>
          <a:p>
            <a:r>
              <a:rPr lang="it-IT" dirty="0" smtClean="0"/>
              <a:t>Al vertice, è alla fine passata la proposta di mediazione della Russia che prevede la creazione di un </a:t>
            </a:r>
            <a:r>
              <a:rPr lang="it-IT" b="1" dirty="0" smtClean="0"/>
              <a:t>percorso a tappe intermedie verso lo status di membro effettivo</a:t>
            </a:r>
            <a:r>
              <a:rPr lang="it-IT" dirty="0" smtClean="0"/>
              <a:t>, con l'istituzione delle categorie di</a:t>
            </a:r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Stati partner</a:t>
            </a:r>
            <a:endParaRPr lang="it-IT" dirty="0" smtClean="0"/>
          </a:p>
          <a:p>
            <a:pPr>
              <a:buFont typeface="Courier New" pitchFamily="49" charset="0"/>
              <a:buChar char="o"/>
            </a:pPr>
            <a:r>
              <a:rPr lang="it-IT" b="1" dirty="0" smtClean="0"/>
              <a:t>Paesi interessati</a:t>
            </a:r>
            <a:endParaRPr lang="it-IT" dirty="0" smtClean="0"/>
          </a:p>
          <a:p>
            <a:r>
              <a:rPr lang="it-IT" dirty="0" smtClean="0"/>
              <a:t>E’ stato quindi concesso lo </a:t>
            </a:r>
            <a:r>
              <a:rPr lang="it-IT" b="1" dirty="0" smtClean="0"/>
              <a:t>status di </a:t>
            </a:r>
            <a:r>
              <a:rPr lang="it-IT" b="1" dirty="0" smtClean="0"/>
              <a:t>stati partner </a:t>
            </a:r>
            <a:r>
              <a:rPr lang="it-IT" dirty="0" smtClean="0"/>
              <a:t>(associat0 esterno) a </a:t>
            </a:r>
            <a:r>
              <a:rPr lang="it-IT" b="1" dirty="0" smtClean="0"/>
              <a:t>13 richiedenti</a:t>
            </a:r>
            <a:r>
              <a:rPr lang="it-IT" dirty="0" smtClean="0"/>
              <a:t>:  </a:t>
            </a:r>
          </a:p>
          <a:p>
            <a:pPr>
              <a:buNone/>
            </a:pPr>
            <a:r>
              <a:rPr lang="it-IT" dirty="0" smtClean="0"/>
              <a:t>	Algeria, Bielorussia, Bolivia, Cuba, Indonesia, Kazakistan, Malaysia, Nigeria, Thailandia, Turchia, Uganda, Uzbekistan e Vietnam.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704088"/>
            <a:ext cx="8186766" cy="1010400"/>
          </a:xfrm>
        </p:spPr>
        <p:txBody>
          <a:bodyPr>
            <a:normAutofit/>
          </a:bodyPr>
          <a:lstStyle/>
          <a:p>
            <a:r>
              <a:rPr lang="it-IT" sz="4000" b="1" dirty="0" smtClean="0"/>
              <a:t>La ripartizione geografica dei partner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 smtClean="0"/>
              <a:t>Sud-Est asiatico</a:t>
            </a:r>
            <a:r>
              <a:rPr lang="it-IT" dirty="0" smtClean="0"/>
              <a:t>: Indonesia, Malaysia, Nigeria, Thailandia e Vietnam</a:t>
            </a:r>
          </a:p>
          <a:p>
            <a:endParaRPr lang="it-IT" sz="800" dirty="0" smtClean="0"/>
          </a:p>
          <a:p>
            <a:r>
              <a:rPr lang="it-IT" b="1" dirty="0" smtClean="0"/>
              <a:t>Asia centrale</a:t>
            </a:r>
            <a:r>
              <a:rPr lang="it-IT" dirty="0" smtClean="0"/>
              <a:t>: Uzbekistan e Kazakistan</a:t>
            </a:r>
          </a:p>
          <a:p>
            <a:endParaRPr lang="it-IT" sz="800" dirty="0" smtClean="0"/>
          </a:p>
          <a:p>
            <a:r>
              <a:rPr lang="it-IT" b="1" dirty="0" smtClean="0"/>
              <a:t>America Latina</a:t>
            </a:r>
            <a:r>
              <a:rPr lang="it-IT" dirty="0" smtClean="0"/>
              <a:t>: Bolivia e Cuba</a:t>
            </a:r>
          </a:p>
          <a:p>
            <a:endParaRPr lang="it-IT" sz="800" dirty="0" smtClean="0"/>
          </a:p>
          <a:p>
            <a:r>
              <a:rPr lang="it-IT" b="1" dirty="0" smtClean="0"/>
              <a:t>Africa sub-sahariana</a:t>
            </a:r>
            <a:r>
              <a:rPr lang="it-IT" dirty="0" smtClean="0"/>
              <a:t>: Nigeria e Uganda</a:t>
            </a:r>
          </a:p>
          <a:p>
            <a:endParaRPr lang="it-IT" sz="800" dirty="0" smtClean="0"/>
          </a:p>
          <a:p>
            <a:r>
              <a:rPr lang="it-IT" b="1" dirty="0" smtClean="0"/>
              <a:t>Mondo arabo-nord Africa</a:t>
            </a:r>
            <a:r>
              <a:rPr lang="it-IT" dirty="0" smtClean="0"/>
              <a:t>: Algeria</a:t>
            </a:r>
          </a:p>
          <a:p>
            <a:endParaRPr lang="it-IT" sz="900" dirty="0" smtClean="0"/>
          </a:p>
          <a:p>
            <a:r>
              <a:rPr lang="it-IT" b="1" dirty="0" smtClean="0"/>
              <a:t>Europa orientale</a:t>
            </a:r>
            <a:r>
              <a:rPr lang="it-IT" dirty="0" smtClean="0"/>
              <a:t>: Bielorussia</a:t>
            </a:r>
          </a:p>
          <a:p>
            <a:endParaRPr lang="it-IT" sz="900" dirty="0" smtClean="0"/>
          </a:p>
          <a:p>
            <a:r>
              <a:rPr lang="it-IT" b="1" dirty="0" smtClean="0"/>
              <a:t>Vicino Oriente</a:t>
            </a:r>
            <a:r>
              <a:rPr lang="it-IT" dirty="0" smtClean="0"/>
              <a:t>: Turchia (membro Nato)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 smtClean="0"/>
              <a:t>Fonti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72164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Saggi: </a:t>
            </a:r>
            <a:r>
              <a:rPr lang="it-IT" b="1" dirty="0" smtClean="0"/>
              <a:t>L’ampliamento </a:t>
            </a:r>
            <a:r>
              <a:rPr lang="it-IT" b="1" dirty="0" smtClean="0"/>
              <a:t>dei </a:t>
            </a:r>
            <a:r>
              <a:rPr lang="it-IT" b="1" dirty="0" err="1" smtClean="0"/>
              <a:t>Brics</a:t>
            </a:r>
            <a:r>
              <a:rPr lang="it-IT" b="1" dirty="0" smtClean="0"/>
              <a:t> ulteriore passo in avanti nella ridefinizione degli assetti geopolitici e </a:t>
            </a:r>
            <a:r>
              <a:rPr lang="it-IT" b="1" dirty="0" err="1" smtClean="0"/>
              <a:t>geoeconomici</a:t>
            </a:r>
            <a:r>
              <a:rPr lang="it-IT" b="1" dirty="0" smtClean="0"/>
              <a:t> internazionali</a:t>
            </a:r>
          </a:p>
          <a:p>
            <a:r>
              <a:rPr lang="it-IT" dirty="0" smtClean="0"/>
              <a:t>Parte I: </a:t>
            </a:r>
            <a:r>
              <a:rPr lang="it-IT" b="1" dirty="0" smtClean="0"/>
              <a:t>Il </a:t>
            </a:r>
            <a:r>
              <a:rPr lang="it-IT" b="1" dirty="0" err="1" smtClean="0"/>
              <a:t>Bric</a:t>
            </a:r>
            <a:r>
              <a:rPr lang="it-IT" b="1" dirty="0" smtClean="0"/>
              <a:t>: da aggregato </a:t>
            </a:r>
            <a:r>
              <a:rPr lang="it-IT" b="1" dirty="0" err="1" smtClean="0"/>
              <a:t>geoeconomico</a:t>
            </a:r>
            <a:r>
              <a:rPr lang="it-IT" b="1" dirty="0" smtClean="0"/>
              <a:t> a soggetto geopolitico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https</a:t>
            </a:r>
            <a:r>
              <a:rPr lang="it-IT" dirty="0" smtClean="0"/>
              <a:t>://codice-rosso.net/ampliamento-dei-brics-parte-i/</a:t>
            </a:r>
            <a:endParaRPr lang="it-IT" dirty="0" smtClean="0"/>
          </a:p>
          <a:p>
            <a:r>
              <a:rPr lang="it-IT" dirty="0" smtClean="0"/>
              <a:t>Parte </a:t>
            </a:r>
            <a:r>
              <a:rPr lang="it-IT" dirty="0" smtClean="0"/>
              <a:t>II: </a:t>
            </a:r>
            <a:r>
              <a:rPr lang="it-IT" b="1" dirty="0" smtClean="0"/>
              <a:t>La complessa questione della </a:t>
            </a:r>
            <a:r>
              <a:rPr lang="it-IT" b="1" dirty="0" err="1" smtClean="0"/>
              <a:t>dedollarizzazione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https</a:t>
            </a:r>
            <a:r>
              <a:rPr lang="it-IT" dirty="0" smtClean="0"/>
              <a:t>://codice-rosso.net/lampliamento-dei-brics-ulteriore-passo-in-avanti-nella-ridefinizione-degli-assetti-geopolitici-e-geoeconomici-internazionali-parte-ii/</a:t>
            </a:r>
            <a:endParaRPr lang="it-IT" dirty="0" smtClean="0"/>
          </a:p>
          <a:p>
            <a:r>
              <a:rPr lang="it-IT" dirty="0" smtClean="0"/>
              <a:t>Parte </a:t>
            </a:r>
            <a:r>
              <a:rPr lang="it-IT" dirty="0" smtClean="0"/>
              <a:t>III: </a:t>
            </a:r>
            <a:r>
              <a:rPr lang="it-IT" b="1" dirty="0" smtClean="0"/>
              <a:t>Processo di </a:t>
            </a:r>
            <a:r>
              <a:rPr lang="it-IT" b="1" dirty="0" err="1" smtClean="0"/>
              <a:t>dedollarizzazione</a:t>
            </a:r>
            <a:r>
              <a:rPr lang="it-IT" b="1" dirty="0" smtClean="0"/>
              <a:t> </a:t>
            </a:r>
            <a:r>
              <a:rPr lang="it-IT" b="1" dirty="0" smtClean="0"/>
              <a:t>II</a:t>
            </a:r>
          </a:p>
          <a:p>
            <a:pPr>
              <a:buNone/>
            </a:pPr>
            <a:r>
              <a:rPr lang="it-IT" dirty="0" smtClean="0"/>
              <a:t>	https</a:t>
            </a:r>
            <a:r>
              <a:rPr lang="it-IT" dirty="0" smtClean="0"/>
              <a:t>://codice-rosso.net</a:t>
            </a:r>
            <a:r>
              <a:rPr lang="it-IT" dirty="0" smtClean="0"/>
              <a:t>/lampliamento-dei-brics-ulteriore-passo-in-avanti-nella-ridefinizione-degli-assetti-geopolitici-e-geoeconomici-internazionali-parte-iii</a:t>
            </a:r>
            <a:r>
              <a:rPr lang="it-IT" dirty="0" smtClean="0"/>
              <a:t>/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it-IT" sz="5400" b="1" dirty="0" smtClean="0"/>
              <a:t>Fonti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4908"/>
          </a:xfrm>
        </p:spPr>
        <p:txBody>
          <a:bodyPr>
            <a:normAutofit/>
          </a:bodyPr>
          <a:lstStyle/>
          <a:p>
            <a:r>
              <a:rPr lang="it-IT" dirty="0" smtClean="0"/>
              <a:t>Parte </a:t>
            </a:r>
            <a:r>
              <a:rPr lang="it-IT" dirty="0" smtClean="0"/>
              <a:t>IV: </a:t>
            </a:r>
            <a:r>
              <a:rPr lang="it-IT" b="1" dirty="0" err="1" smtClean="0"/>
              <a:t>Brics+</a:t>
            </a:r>
            <a:r>
              <a:rPr lang="it-IT" b="1" dirty="0" smtClean="0"/>
              <a:t>: l’ampliamento alla prova della compattezza geopolitica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https</a:t>
            </a:r>
            <a:r>
              <a:rPr lang="it-IT" dirty="0" smtClean="0"/>
              <a:t>://codice-rosso.net/lampliamento-dei-brics-ulteriore-passo-in-avanti-nella-ridefinizione-degli-assetti-internazionali-parte-iv/</a:t>
            </a:r>
          </a:p>
          <a:p>
            <a:r>
              <a:rPr lang="it-IT" dirty="0" smtClean="0"/>
              <a:t>Parte </a:t>
            </a:r>
            <a:r>
              <a:rPr lang="it-IT" dirty="0" smtClean="0"/>
              <a:t>V: </a:t>
            </a:r>
            <a:r>
              <a:rPr lang="it-IT" b="1" dirty="0" smtClean="0"/>
              <a:t>Al via il vertice </a:t>
            </a:r>
            <a:r>
              <a:rPr lang="it-IT" b="1" dirty="0" err="1" smtClean="0"/>
              <a:t>Brics+</a:t>
            </a:r>
            <a:r>
              <a:rPr lang="it-IT" b="1" dirty="0" smtClean="0"/>
              <a:t> di Kazan: fondamentale passaggio verso un nuovo ordine </a:t>
            </a:r>
            <a:r>
              <a:rPr lang="it-IT" b="1" dirty="0" smtClean="0"/>
              <a:t>internazionale</a:t>
            </a:r>
          </a:p>
          <a:p>
            <a:pPr>
              <a:buNone/>
            </a:pPr>
            <a:r>
              <a:rPr lang="it-IT" dirty="0" smtClean="0"/>
              <a:t>	https</a:t>
            </a:r>
            <a:r>
              <a:rPr lang="it-IT" dirty="0" smtClean="0"/>
              <a:t>://codice-rosso.net/al-via-il-vertice-brics-di-kazan-fondamentale-passaggio-verso-un-nuovo-ordine-internazionale/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it-IT" sz="4800" b="1" dirty="0" smtClean="0"/>
              <a:t>Fonti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Economia di guerra parte V: </a:t>
            </a:r>
            <a:r>
              <a:rPr lang="it-IT" b="1" dirty="0" smtClean="0"/>
              <a:t>Lo scontro strategico per l’egemonia globale sospinge l’aumento delle spese militari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https://codice-rosso.net/leconomia-di-guerra-oggi-parte-5</a:t>
            </a:r>
            <a:r>
              <a:rPr lang="it-IT" dirty="0" smtClean="0"/>
              <a:t>/</a:t>
            </a:r>
          </a:p>
          <a:p>
            <a:r>
              <a:rPr lang="it-IT" dirty="0" smtClean="0"/>
              <a:t>Economia di guerra parte </a:t>
            </a:r>
            <a:r>
              <a:rPr lang="it-IT" dirty="0" err="1" smtClean="0"/>
              <a:t>VI</a:t>
            </a:r>
            <a:r>
              <a:rPr lang="it-IT" dirty="0" smtClean="0"/>
              <a:t>: </a:t>
            </a:r>
            <a:r>
              <a:rPr lang="it-IT" b="1" dirty="0" smtClean="0"/>
              <a:t>L’aumento </a:t>
            </a:r>
            <a:r>
              <a:rPr lang="it-IT" b="1" dirty="0" smtClean="0"/>
              <a:t>delle tensioni e delle spese militari nello scacchiere </a:t>
            </a:r>
            <a:r>
              <a:rPr lang="it-IT" b="1" dirty="0" err="1" smtClean="0"/>
              <a:t>Asia-Pacifico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https</a:t>
            </a:r>
            <a:r>
              <a:rPr lang="it-IT" dirty="0" smtClean="0"/>
              <a:t>://codice-rosso.net/leconomia-di-guerra-oggi-parte-6/</a:t>
            </a:r>
          </a:p>
          <a:p>
            <a:r>
              <a:rPr lang="it-IT" dirty="0" smtClean="0"/>
              <a:t>Economia di guerra parte </a:t>
            </a:r>
            <a:r>
              <a:rPr lang="it-IT" dirty="0" smtClean="0"/>
              <a:t>VIII: </a:t>
            </a:r>
            <a:r>
              <a:rPr lang="it-IT" b="1" dirty="0" smtClean="0"/>
              <a:t>Le </a:t>
            </a:r>
            <a:r>
              <a:rPr lang="it-IT" b="1" dirty="0" smtClean="0"/>
              <a:t>nuove alleanze militari di Washington nell'area </a:t>
            </a:r>
            <a:r>
              <a:rPr lang="it-IT" b="1" dirty="0" err="1" smtClean="0"/>
              <a:t>Asia-Pacifico</a:t>
            </a:r>
            <a:endParaRPr lang="it-IT" b="1" dirty="0" smtClean="0"/>
          </a:p>
          <a:p>
            <a:pPr>
              <a:buNone/>
            </a:pPr>
            <a:r>
              <a:rPr lang="it-IT" dirty="0" smtClean="0"/>
              <a:t>https://codice-rosso.net/economia-di-guerra-oggi-parte-8/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1572</TotalTime>
  <Words>4794</Words>
  <Application>Microsoft Office PowerPoint</Application>
  <PresentationFormat>Presentazione su schermo (4:3)</PresentationFormat>
  <Paragraphs>801</Paragraphs>
  <Slides>51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51</vt:i4>
      </vt:variant>
    </vt:vector>
  </HeadingPairs>
  <TitlesOfParts>
    <vt:vector size="52" baseType="lpstr">
      <vt:lpstr>Equinozio</vt:lpstr>
      <vt:lpstr>Seminario Giga-Unigramsci: “Il ruolo del Brics+ nella transizione verso l’ordine multipolare”</vt:lpstr>
      <vt:lpstr>Lo scontro geopolitico globale</vt:lpstr>
      <vt:lpstr>Diapositiva 3</vt:lpstr>
      <vt:lpstr>Tensioni geopolitiche e spese militari</vt:lpstr>
      <vt:lpstr>Diapositiva 5</vt:lpstr>
      <vt:lpstr>La Nato globale traina il riarmo</vt:lpstr>
      <vt:lpstr>Diapositiva 7</vt:lpstr>
      <vt:lpstr>Diapositiva 8</vt:lpstr>
      <vt:lpstr>Stontelberg: la Nato in Ucraina dal 2014</vt:lpstr>
      <vt:lpstr>2023: l’impennata delle spese militari</vt:lpstr>
      <vt:lpstr>Diapositiva 11</vt:lpstr>
      <vt:lpstr>Diapositiva 12</vt:lpstr>
      <vt:lpstr>Dal Bric al Brics</vt:lpstr>
      <vt:lpstr>L’ingresso del Sudafrica</vt:lpstr>
      <vt:lpstr>Diapositiva 15</vt:lpstr>
      <vt:lpstr>I passi avanti del Brics </vt:lpstr>
      <vt:lpstr>La frattura geoeconomica e geopolitica </vt:lpstr>
      <vt:lpstr>La frattura: vento in poppa per i Brics</vt:lpstr>
      <vt:lpstr>L’ampliamento del 1 gennaio 2024</vt:lpstr>
      <vt:lpstr>Diapositiva 20</vt:lpstr>
      <vt:lpstr>La semplificazione della contrapposizione G7 - Brics a raffronto di potenza economica</vt:lpstr>
      <vt:lpstr>Gli elementi sottostanti lo scontro</vt:lpstr>
      <vt:lpstr>Diapositiva 23</vt:lpstr>
      <vt:lpstr>La compattezza dei paesi occidentali</vt:lpstr>
      <vt:lpstr>L’eterogeneità dei Brics – Brics+</vt:lpstr>
      <vt:lpstr>Fmi: anche nel 2024 crescita a 2 velocità</vt:lpstr>
      <vt:lpstr>Diapositiva 27</vt:lpstr>
      <vt:lpstr>L’approccio analitico inadeguato</vt:lpstr>
      <vt:lpstr>A cosa serve la PPA?</vt:lpstr>
      <vt:lpstr>Pil procapite PPA: misura il potere di acquisto interno</vt:lpstr>
      <vt:lpstr>L'ampliamento alla sfida della creazione di un soggetto geopolitico coeso </vt:lpstr>
      <vt:lpstr>L’indefinita posizione saudita</vt:lpstr>
      <vt:lpstr>Il riposizionamento geopolitico saudita</vt:lpstr>
      <vt:lpstr>Il nuovo volto del M.O. di Trump</vt:lpstr>
      <vt:lpstr>Diapositiva 35</vt:lpstr>
      <vt:lpstr>Riyad non aderisce agli Accordi</vt:lpstr>
      <vt:lpstr>Il fallimento degli Accordi Abramo</vt:lpstr>
      <vt:lpstr>La nuova strategia saudita</vt:lpstr>
      <vt:lpstr>Le aspirazioni saudite</vt:lpstr>
      <vt:lpstr>Diapositiva 40</vt:lpstr>
      <vt:lpstr>L’india fedele al “non allineamento” </vt:lpstr>
      <vt:lpstr>La priorità del coordinamento delle politiche</vt:lpstr>
      <vt:lpstr>La sfida dell’integrazione</vt:lpstr>
      <vt:lpstr>Il vertice di Kazan</vt:lpstr>
      <vt:lpstr>Le aree tematiche dell’agenda del vertice</vt:lpstr>
      <vt:lpstr>Il dibattito in merito all’ampliamento</vt:lpstr>
      <vt:lpstr>Le decisioni in merito all’ampliamento</vt:lpstr>
      <vt:lpstr>La ripartizione geografica dei partner</vt:lpstr>
      <vt:lpstr>Fonti</vt:lpstr>
      <vt:lpstr>Fonti</vt:lpstr>
      <vt:lpstr>Fonti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Seminario Giga-Unigramsci: “Il ruolo del Brics+ nella transizione verso l’ordine multipolare”</dc:title>
  <dc:creator>Andrea Vento</dc:creator>
  <cp:lastModifiedBy>Andrea Vento</cp:lastModifiedBy>
  <cp:revision>161</cp:revision>
  <dcterms:created xsi:type="dcterms:W3CDTF">2024-11-21T15:13:46Z</dcterms:created>
  <dcterms:modified xsi:type="dcterms:W3CDTF">2024-11-27T15:02:02Z</dcterms:modified>
</cp:coreProperties>
</file>